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70" r:id="rId3"/>
    <p:sldId id="259" r:id="rId4"/>
    <p:sldId id="266" r:id="rId5"/>
    <p:sldId id="261" r:id="rId6"/>
    <p:sldId id="269" r:id="rId7"/>
    <p:sldId id="263" r:id="rId8"/>
    <p:sldId id="264" r:id="rId9"/>
    <p:sldId id="268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vijetli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Tamni stil 2 - Isticanje 3/Isticanj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2C8C85-51F0-491E-9774-3900AFEF0FD7}" styleName="Svijetli stil 2 - Isticanj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94" autoAdjust="0"/>
  </p:normalViewPr>
  <p:slideViewPr>
    <p:cSldViewPr>
      <p:cViewPr>
        <p:scale>
          <a:sx n="130" d="100"/>
          <a:sy n="130" d="100"/>
        </p:scale>
        <p:origin x="-99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>
        <c:manualLayout>
          <c:layoutTarget val="inner"/>
          <c:xMode val="edge"/>
          <c:yMode val="edge"/>
          <c:x val="0.27395947941268217"/>
          <c:y val="0.11432754031626755"/>
          <c:w val="0.68337769817690563"/>
          <c:h val="0.54236809143572851"/>
        </c:manualLayout>
      </c:layout>
      <c:barChart>
        <c:barDir val="bar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Lbls>
            <c:dLbl>
              <c:idx val="0"/>
              <c:layout>
                <c:manualLayout>
                  <c:x val="6.9973927059251068E-2"/>
                  <c:y val="0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4.2524375598478478E-2"/>
                  <c:y val="6.6280465528938994E-3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0.12012576559593753"/>
                  <c:y val="0.10604874484630251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900" b="1">
                    <a:latin typeface="Calibri" pitchFamily="34" charset="0"/>
                  </a:defRPr>
                </a:pPr>
                <a:endParaRPr lang="sr-Latn-CS"/>
              </a:p>
            </c:txPr>
            <c:dLblPos val="inBase"/>
            <c:showVal val="1"/>
          </c:dLbls>
          <c:cat>
            <c:strRef>
              <c:f>List1!$A$2:$A$5</c:f>
              <c:strCache>
                <c:ptCount val="4"/>
                <c:pt idx="0">
                  <c:v>VLASTITI IZVORI</c:v>
                </c:pt>
                <c:pt idx="1">
                  <c:v>PRIMICI OD FIN. IMOVINE</c:v>
                </c:pt>
                <c:pt idx="2">
                  <c:v>PRIHODI OD PRODAJE NEFIN. IMOVINE</c:v>
                </c:pt>
                <c:pt idx="3">
                  <c:v>PRIHODI POSLOVANJA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9.2500000000000068E-2</c:v>
                </c:pt>
                <c:pt idx="1">
                  <c:v>7.0000000000000151E-4</c:v>
                </c:pt>
                <c:pt idx="2">
                  <c:v>4.2000000000000093E-3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Prihodi od poreza (25,35%)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-4.4487315617026306E-3"/>
                  <c:y val="-5.3024372423151195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0.57442385433876564"/>
                  <c:y val="-6.6280465528938994E-3"/>
                </c:manualLayout>
              </c:layout>
              <c:tx>
                <c:rich>
                  <a:bodyPr/>
                  <a:lstStyle/>
                  <a:p>
                    <a:r>
                      <a:rPr lang="hr-HR" sz="900" dirty="0" smtClean="0"/>
                      <a:t>9</a:t>
                    </a:r>
                    <a:r>
                      <a:rPr lang="hr-HR" dirty="0" smtClean="0"/>
                      <a:t>0</a:t>
                    </a:r>
                    <a:r>
                      <a:rPr lang="en-US" dirty="0" smtClean="0"/>
                      <a:t>,</a:t>
                    </a:r>
                    <a:r>
                      <a:rPr lang="hr-HR" dirty="0" smtClean="0"/>
                      <a:t>26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ctr"/>
              <c:showVal val="1"/>
            </c:dLbl>
            <c:txPr>
              <a:bodyPr/>
              <a:lstStyle/>
              <a:p>
                <a:pPr>
                  <a:defRPr sz="900" b="1">
                    <a:latin typeface="Calibri" pitchFamily="34" charset="0"/>
                  </a:defRPr>
                </a:pPr>
                <a:endParaRPr lang="sr-Latn-CS"/>
              </a:p>
            </c:txPr>
            <c:dLblPos val="inBase"/>
            <c:showVal val="1"/>
          </c:dLbls>
          <c:cat>
            <c:strRef>
              <c:f>List1!$A$2:$A$5</c:f>
              <c:strCache>
                <c:ptCount val="4"/>
                <c:pt idx="0">
                  <c:v>VLASTITI IZVORI</c:v>
                </c:pt>
                <c:pt idx="1">
                  <c:v>PRIMICI OD FIN. IMOVINE</c:v>
                </c:pt>
                <c:pt idx="2">
                  <c:v>PRIHODI OD PRODAJE NEFIN. IMOVINE</c:v>
                </c:pt>
                <c:pt idx="3">
                  <c:v>PRIHODI POSLOVANJA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3" formatCode="0.00%">
                  <c:v>0.2535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Pomoći iz inoz. (43,23%)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elete val="1"/>
          </c:dLbls>
          <c:cat>
            <c:strRef>
              <c:f>List1!$A$2:$A$5</c:f>
              <c:strCache>
                <c:ptCount val="4"/>
                <c:pt idx="0">
                  <c:v>VLASTITI IZVORI</c:v>
                </c:pt>
                <c:pt idx="1">
                  <c:v>PRIMICI OD FIN. IMOVINE</c:v>
                </c:pt>
                <c:pt idx="2">
                  <c:v>PRIHODI OD PRODAJE NEFIN. IMOVINE</c:v>
                </c:pt>
                <c:pt idx="3">
                  <c:v>PRIHODI POSLOVANJA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3" formatCode="0.00%">
                  <c:v>0.43230000000000052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Prihodi od imovine (5,27%)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elete val="1"/>
          </c:dLbls>
          <c:cat>
            <c:strRef>
              <c:f>List1!$A$2:$A$5</c:f>
              <c:strCache>
                <c:ptCount val="4"/>
                <c:pt idx="0">
                  <c:v>VLASTITI IZVORI</c:v>
                </c:pt>
                <c:pt idx="1">
                  <c:v>PRIMICI OD FIN. IMOVINE</c:v>
                </c:pt>
                <c:pt idx="2">
                  <c:v>PRIHODI OD PRODAJE NEFIN. IMOVINE</c:v>
                </c:pt>
                <c:pt idx="3">
                  <c:v>PRIHODI POSLOVANJA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3" formatCode="0.00%">
                  <c:v>5.2700000000000087E-2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Prihodi od admin. pristojbi (8,04%)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dLbls>
            <c:delete val="1"/>
          </c:dLbls>
          <c:cat>
            <c:strRef>
              <c:f>List1!$A$2:$A$5</c:f>
              <c:strCache>
                <c:ptCount val="4"/>
                <c:pt idx="0">
                  <c:v>VLASTITI IZVORI</c:v>
                </c:pt>
                <c:pt idx="1">
                  <c:v>PRIMICI OD FIN. IMOVINE</c:v>
                </c:pt>
                <c:pt idx="2">
                  <c:v>PRIHODI OD PRODAJE NEFIN. IMOVINE</c:v>
                </c:pt>
                <c:pt idx="3">
                  <c:v>PRIHODI POSLOVANJA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3" formatCode="0.00%">
                  <c:v>8.0400000000000041E-2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Prihodi od prodaje (8,32%)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delete val="1"/>
          </c:dLbls>
          <c:cat>
            <c:strRef>
              <c:f>List1!$A$2:$A$5</c:f>
              <c:strCache>
                <c:ptCount val="4"/>
                <c:pt idx="0">
                  <c:v>VLASTITI IZVORI</c:v>
                </c:pt>
                <c:pt idx="1">
                  <c:v>PRIMICI OD FIN. IMOVINE</c:v>
                </c:pt>
                <c:pt idx="2">
                  <c:v>PRIHODI OD PRODAJE NEFIN. IMOVINE</c:v>
                </c:pt>
                <c:pt idx="3">
                  <c:v>PRIHODI POSLOVANJA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3" formatCode="0.00%">
                  <c:v>8.3200000000000066E-2</c:v>
                </c:pt>
              </c:numCache>
            </c:numRef>
          </c:val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Ostali prihodi (0,05%)</c:v>
                </c:pt>
              </c:strCache>
            </c:strRef>
          </c:tx>
          <c:spPr>
            <a:solidFill>
              <a:schemeClr val="accent1">
                <a:lumMod val="90000"/>
                <a:lumOff val="10000"/>
              </a:schemeClr>
            </a:solidFill>
          </c:spPr>
          <c:dLbls>
            <c:delete val="1"/>
          </c:dLbls>
          <c:cat>
            <c:strRef>
              <c:f>List1!$A$2:$A$5</c:f>
              <c:strCache>
                <c:ptCount val="4"/>
                <c:pt idx="0">
                  <c:v>VLASTITI IZVORI</c:v>
                </c:pt>
                <c:pt idx="1">
                  <c:v>PRIMICI OD FIN. IMOVINE</c:v>
                </c:pt>
                <c:pt idx="2">
                  <c:v>PRIHODI OD PRODAJE NEFIN. IMOVINE</c:v>
                </c:pt>
                <c:pt idx="3">
                  <c:v>PRIHODI POSLOVANJA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3" formatCode="0.00%">
                  <c:v>5.0000000000000099E-4</c:v>
                </c:pt>
              </c:numCache>
            </c:numRef>
          </c:val>
        </c:ser>
        <c:dLbls>
          <c:showVal val="1"/>
        </c:dLbls>
        <c:overlap val="100"/>
        <c:axId val="123470592"/>
        <c:axId val="123472128"/>
      </c:barChart>
      <c:catAx>
        <c:axId val="123470592"/>
        <c:scaling>
          <c:orientation val="minMax"/>
        </c:scaling>
        <c:axPos val="l"/>
        <c:tickLblPos val="nextTo"/>
        <c:txPr>
          <a:bodyPr/>
          <a:lstStyle/>
          <a:p>
            <a:pPr>
              <a:defRPr sz="800" b="1">
                <a:latin typeface="Calibri" pitchFamily="34" charset="0"/>
              </a:defRPr>
            </a:pPr>
            <a:endParaRPr lang="sr-Latn-CS"/>
          </a:p>
        </c:txPr>
        <c:crossAx val="123472128"/>
        <c:crosses val="autoZero"/>
        <c:auto val="1"/>
        <c:lblAlgn val="ctr"/>
        <c:lblOffset val="100"/>
      </c:catAx>
      <c:valAx>
        <c:axId val="123472128"/>
        <c:scaling>
          <c:orientation val="minMax"/>
        </c:scaling>
        <c:axPos val="b"/>
        <c:majorGridlines/>
        <c:numFmt formatCode="0%" sourceLinked="0"/>
        <c:tickLblPos val="nextTo"/>
        <c:txPr>
          <a:bodyPr/>
          <a:lstStyle/>
          <a:p>
            <a:pPr>
              <a:defRPr sz="800" b="1">
                <a:latin typeface="Calibri" pitchFamily="34" charset="0"/>
              </a:defRPr>
            </a:pPr>
            <a:endParaRPr lang="sr-Latn-CS"/>
          </a:p>
        </c:txPr>
        <c:crossAx val="123470592"/>
        <c:crosses val="autoZero"/>
        <c:crossBetween val="between"/>
      </c:val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14097582347481105"/>
          <c:y val="0.7525507541360057"/>
          <c:w val="0.80907766520565816"/>
          <c:h val="0.22756510620531309"/>
        </c:manualLayout>
      </c:layout>
      <c:txPr>
        <a:bodyPr/>
        <a:lstStyle/>
        <a:p>
          <a:pPr>
            <a:defRPr sz="900" b="1">
              <a:latin typeface="Calibri" pitchFamily="34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5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4.8402273041786986E-2"/>
          <c:y val="0.20741364403606274"/>
          <c:w val="0.94764925544671508"/>
          <c:h val="0.6743741826219668"/>
        </c:manualLayout>
      </c:layout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1. izmjene i dopune 2015.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dLbls>
            <c:dLbl>
              <c:idx val="1"/>
              <c:layout>
                <c:manualLayout>
                  <c:x val="5.928379573137999E-3"/>
                  <c:y val="-1.2839457046657983E-2"/>
                </c:manualLayout>
              </c:layout>
              <c:showVal val="1"/>
            </c:dLbl>
            <c:dLbl>
              <c:idx val="2"/>
              <c:layout>
                <c:manualLayout>
                  <c:x val="7.4104744664225657E-3"/>
                  <c:y val="-1.5407348455989577E-2"/>
                </c:manualLayout>
              </c:layout>
              <c:showVal val="1"/>
            </c:dLbl>
            <c:dLbl>
              <c:idx val="3"/>
              <c:layout>
                <c:manualLayout>
                  <c:x val="4.446284679853499E-3"/>
                  <c:y val="-1.0271565637326403E-2"/>
                </c:manualLayout>
              </c:layout>
              <c:showVal val="1"/>
            </c:dLbl>
            <c:dLbl>
              <c:idx val="4"/>
              <c:layout>
                <c:manualLayout>
                  <c:x val="1.2376792442165295E-2"/>
                  <c:y val="-7.7036742279947973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Calibri" pitchFamily="34" charset="0"/>
                      <a:cs typeface="Arial" pitchFamily="34" charset="0"/>
                    </a:defRPr>
                  </a:pPr>
                  <a:endParaRPr lang="sr-Latn-CS"/>
                </a:p>
              </c:txPr>
              <c:showVal val="1"/>
            </c:dLbl>
            <c:txPr>
              <a:bodyPr/>
              <a:lstStyle/>
              <a:p>
                <a:pPr>
                  <a:defRPr sz="1000" b="1">
                    <a:latin typeface="Calibri" pitchFamily="34" charset="0"/>
                    <a:cs typeface="Arial" pitchFamily="34" charset="0"/>
                  </a:defRPr>
                </a:pPr>
                <a:endParaRPr lang="sr-Latn-CS"/>
              </a:p>
            </c:txPr>
            <c:showVal val="1"/>
          </c:dLbls>
          <c:cat>
            <c:strRef>
              <c:f>List1!$A$2:$A$6</c:f>
              <c:strCache>
                <c:ptCount val="5"/>
                <c:pt idx="0">
                  <c:v>Prihodi poslovanja</c:v>
                </c:pt>
                <c:pt idx="1">
                  <c:v>Prihodi od prodaje nefin. imovine</c:v>
                </c:pt>
                <c:pt idx="2">
                  <c:v>Primici od fin. imovine i zaduživanja</c:v>
                </c:pt>
                <c:pt idx="3">
                  <c:v>Vlastiti izvori</c:v>
                </c:pt>
                <c:pt idx="4">
                  <c:v>UKUPNO 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234.10999999999999</c:v>
                </c:pt>
                <c:pt idx="1">
                  <c:v>1</c:v>
                </c:pt>
                <c:pt idx="2">
                  <c:v>0.15000000000000005</c:v>
                </c:pt>
                <c:pt idx="3">
                  <c:v>22.330000000000005</c:v>
                </c:pt>
                <c:pt idx="4">
                  <c:v>257.60000000000002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2. izmjene i dopune 2015.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dLbl>
              <c:idx val="0"/>
              <c:layout>
                <c:manualLayout>
                  <c:x val="1.5015997247869145E-2"/>
                  <c:y val="-5.1357828186631921E-3"/>
                </c:manualLayout>
              </c:layout>
              <c:showVal val="1"/>
            </c:dLbl>
            <c:dLbl>
              <c:idx val="1"/>
              <c:layout>
                <c:manualLayout>
                  <c:x val="8.8925693597070622E-3"/>
                  <c:y val="-7.7036742279948008E-3"/>
                </c:manualLayout>
              </c:layout>
              <c:showVal val="1"/>
            </c:dLbl>
            <c:dLbl>
              <c:idx val="2"/>
              <c:layout>
                <c:manualLayout>
                  <c:x val="1.0374664252991498E-2"/>
                  <c:y val="-7.7036742279947079E-3"/>
                </c:manualLayout>
              </c:layout>
              <c:showVal val="1"/>
            </c:dLbl>
            <c:dLbl>
              <c:idx val="3"/>
              <c:layout>
                <c:manualLayout>
                  <c:x val="7.4755339075385473E-3"/>
                  <c:y val="-7.7036742279947973E-3"/>
                </c:manualLayout>
              </c:layout>
              <c:showVal val="1"/>
            </c:dLbl>
            <c:dLbl>
              <c:idx val="4"/>
              <c:layout>
                <c:manualLayout>
                  <c:x val="1.9527191910450638E-2"/>
                  <c:y val="-1.2839457046657983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Calibri" pitchFamily="34" charset="0"/>
                      <a:cs typeface="Arial" pitchFamily="34" charset="0"/>
                    </a:defRPr>
                  </a:pPr>
                  <a:endParaRPr lang="sr-Latn-CS"/>
                </a:p>
              </c:txPr>
              <c:showVal val="1"/>
            </c:dLbl>
            <c:dLbl>
              <c:idx val="5"/>
              <c:layout>
                <c:manualLayout>
                  <c:x val="5.928379573137999E-3"/>
                  <c:y val="-2.567891409331603E-3"/>
                </c:manualLayout>
              </c:layout>
              <c:showVal val="1"/>
            </c:dLbl>
            <c:dLbl>
              <c:idx val="7"/>
              <c:layout>
                <c:manualLayout>
                  <c:x val="8.8925693597070622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Calibri" pitchFamily="34" charset="0"/>
                    <a:cs typeface="Arial" pitchFamily="34" charset="0"/>
                  </a:defRPr>
                </a:pPr>
                <a:endParaRPr lang="sr-Latn-CS"/>
              </a:p>
            </c:txPr>
            <c:showVal val="1"/>
          </c:dLbls>
          <c:cat>
            <c:strRef>
              <c:f>List1!$A$2:$A$6</c:f>
              <c:strCache>
                <c:ptCount val="5"/>
                <c:pt idx="0">
                  <c:v>Prihodi poslovanja</c:v>
                </c:pt>
                <c:pt idx="1">
                  <c:v>Prihodi od prodaje nefin. imovine</c:v>
                </c:pt>
                <c:pt idx="2">
                  <c:v>Primici od fin. imovine i zaduživanja</c:v>
                </c:pt>
                <c:pt idx="3">
                  <c:v>Vlastiti izvori</c:v>
                </c:pt>
                <c:pt idx="4">
                  <c:v>UKUPNO 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217.79</c:v>
                </c:pt>
                <c:pt idx="1">
                  <c:v>1.02</c:v>
                </c:pt>
                <c:pt idx="2">
                  <c:v>0.16</c:v>
                </c:pt>
                <c:pt idx="3">
                  <c:v>22.330000000000005</c:v>
                </c:pt>
                <c:pt idx="4">
                  <c:v>241.3</c:v>
                </c:pt>
              </c:numCache>
            </c:numRef>
          </c:val>
        </c:ser>
        <c:dLbls>
          <c:showVal val="1"/>
        </c:dLbls>
        <c:shape val="cylinder"/>
        <c:axId val="123890688"/>
        <c:axId val="123900672"/>
        <c:axId val="0"/>
      </c:bar3DChart>
      <c:catAx>
        <c:axId val="1238906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sr-Latn-CS"/>
          </a:p>
        </c:txPr>
        <c:crossAx val="123900672"/>
        <c:crosses val="autoZero"/>
        <c:auto val="1"/>
        <c:lblAlgn val="ctr"/>
        <c:lblOffset val="100"/>
      </c:catAx>
      <c:valAx>
        <c:axId val="12390067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000" noProof="0" dirty="0" smtClean="0"/>
                  <a:t>mil</a:t>
                </a:r>
                <a:r>
                  <a:rPr lang="hr-HR" sz="1000" dirty="0" smtClean="0"/>
                  <a:t>. kn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8.8080612875372527E-2"/>
              <c:y val="0.14528421907389305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100" b="1">
                <a:latin typeface="Calibri" pitchFamily="34" charset="0"/>
              </a:defRPr>
            </a:pPr>
            <a:endParaRPr lang="sr-Latn-CS"/>
          </a:p>
        </c:txPr>
        <c:crossAx val="12389068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>
              <a:latin typeface="Calibri" pitchFamily="34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>
        <c:manualLayout>
          <c:layoutTarget val="inner"/>
          <c:xMode val="edge"/>
          <c:yMode val="edge"/>
          <c:x val="0.22826787167017284"/>
          <c:y val="4.2723986669453214E-2"/>
          <c:w val="0.72586894466923035"/>
          <c:h val="0.56353049373810371"/>
        </c:manualLayout>
      </c:layout>
      <c:barChart>
        <c:barDir val="bar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Rashodi za zaposlene (14,86%)</c:v>
                </c:pt>
              </c:strCache>
            </c:strRef>
          </c:tx>
          <c:spPr>
            <a:solidFill>
              <a:schemeClr val="accent1">
                <a:lumMod val="75000"/>
                <a:lumOff val="25000"/>
              </a:schemeClr>
            </a:solidFill>
          </c:spPr>
          <c:dPt>
            <c:idx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5.0415321236708555E-2"/>
                  <c:y val="-3.5674718478717754E-3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0.10755816558016851"/>
                  <c:y val="0"/>
                </c:manualLayout>
              </c:layout>
              <c:dLblPos val="ctr"/>
              <c:showVal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900" b="1">
                    <a:latin typeface="Calibri" pitchFamily="34" charset="0"/>
                  </a:defRPr>
                </a:pPr>
                <a:endParaRPr lang="sr-Latn-CS"/>
              </a:p>
            </c:txPr>
            <c:dLblPos val="inEnd"/>
            <c:showVal val="1"/>
          </c:dLbls>
          <c:cat>
            <c:strRef>
              <c:f>List1!$A$2:$A$4</c:f>
              <c:strCache>
                <c:ptCount val="3"/>
                <c:pt idx="0">
                  <c:v>IZDACI ZA FIN. IMOVINU</c:v>
                </c:pt>
                <c:pt idx="1">
                  <c:v>RASHODI ZA NABAVU NEFIN. IMOVINE</c:v>
                </c:pt>
                <c:pt idx="2">
                  <c:v>RASHODI POSLOVANJA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5.9000000000000025E-3</c:v>
                </c:pt>
                <c:pt idx="1">
                  <c:v>0.17090000000000005</c:v>
                </c:pt>
                <c:pt idx="2">
                  <c:v>0.14860000000000001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Materijalni rashodi (46,84%)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dLbls>
            <c:dLbl>
              <c:idx val="2"/>
              <c:layout>
                <c:manualLayout>
                  <c:x val="0.37862818109815793"/>
                  <c:y val="7.1349436957435387E-3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latin typeface="Calibri" pitchFamily="34" charset="0"/>
                      </a:defRPr>
                    </a:pPr>
                    <a:r>
                      <a:rPr lang="hr-HR" sz="900" b="1" dirty="0" smtClean="0">
                        <a:latin typeface="Calibri" pitchFamily="34" charset="0"/>
                      </a:rPr>
                      <a:t>82,31</a:t>
                    </a:r>
                    <a:r>
                      <a:rPr lang="en-US" sz="900" b="1" dirty="0" smtClean="0">
                        <a:latin typeface="Calibri" pitchFamily="34" charset="0"/>
                      </a:rPr>
                      <a:t>%</a:t>
                    </a:r>
                    <a:endParaRPr lang="en-US" sz="900" b="1" dirty="0">
                      <a:latin typeface="Calibri" pitchFamily="34" charset="0"/>
                    </a:endParaRPr>
                  </a:p>
                </c:rich>
              </c:tx>
              <c:spPr/>
              <c:dLblPos val="ctr"/>
              <c:showVal val="1"/>
            </c:dLbl>
            <c:txPr>
              <a:bodyPr/>
              <a:lstStyle/>
              <a:p>
                <a:pPr>
                  <a:defRPr sz="900">
                    <a:latin typeface="Calibri" pitchFamily="34" charset="0"/>
                  </a:defRPr>
                </a:pPr>
                <a:endParaRPr lang="sr-Latn-CS"/>
              </a:p>
            </c:txPr>
            <c:dLblPos val="inEnd"/>
            <c:showVal val="1"/>
          </c:dLbls>
          <c:cat>
            <c:strRef>
              <c:f>List1!$A$2:$A$4</c:f>
              <c:strCache>
                <c:ptCount val="3"/>
                <c:pt idx="0">
                  <c:v>IZDACI ZA FIN. IMOVINU</c:v>
                </c:pt>
                <c:pt idx="1">
                  <c:v>RASHODI ZA NABAVU NEFIN. IMOVINE</c:v>
                </c:pt>
                <c:pt idx="2">
                  <c:v>RASHODI POSLOVANJA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2" formatCode="0.00%">
                  <c:v>0.46840000000000009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Financijski rashodi (0,42%)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delete val="1"/>
          </c:dLbls>
          <c:cat>
            <c:strRef>
              <c:f>List1!$A$2:$A$4</c:f>
              <c:strCache>
                <c:ptCount val="3"/>
                <c:pt idx="0">
                  <c:v>IZDACI ZA FIN. IMOVINU</c:v>
                </c:pt>
                <c:pt idx="1">
                  <c:v>RASHODI ZA NABAVU NEFIN. IMOVINE</c:v>
                </c:pt>
                <c:pt idx="2">
                  <c:v>RASHODI POSLOVANJA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2" formatCode="0.00%">
                  <c:v>4.1999999999999997E-3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Subvencije (0,98%)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List1!$A$2:$A$4</c:f>
              <c:strCache>
                <c:ptCount val="3"/>
                <c:pt idx="0">
                  <c:v>IZDACI ZA FIN. IMOVINU</c:v>
                </c:pt>
                <c:pt idx="1">
                  <c:v>RASHODI ZA NABAVU NEFIN. IMOVINE</c:v>
                </c:pt>
                <c:pt idx="2">
                  <c:v>RASHODI POSLOVANJA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2" formatCode="0.00%">
                  <c:v>9.8000000000000066E-3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Pomoći dane u inoz. (4,26%)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Lbls>
            <c:delete val="1"/>
          </c:dLbls>
          <c:cat>
            <c:strRef>
              <c:f>List1!$A$2:$A$4</c:f>
              <c:strCache>
                <c:ptCount val="3"/>
                <c:pt idx="0">
                  <c:v>IZDACI ZA FIN. IMOVINU</c:v>
                </c:pt>
                <c:pt idx="1">
                  <c:v>RASHODI ZA NABAVU NEFIN. IMOVINE</c:v>
                </c:pt>
                <c:pt idx="2">
                  <c:v>RASHODI POSLOVANJA</c:v>
                </c:pt>
              </c:strCache>
            </c:strRef>
          </c:cat>
          <c:val>
            <c:numRef>
              <c:f>List1!$F$2:$F$4</c:f>
              <c:numCache>
                <c:formatCode>General</c:formatCode>
                <c:ptCount val="3"/>
                <c:pt idx="2" formatCode="0.00%">
                  <c:v>4.2600000000000013E-2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Naknade građanima (6,26%)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dLbls>
            <c:delete val="1"/>
          </c:dLbls>
          <c:cat>
            <c:strRef>
              <c:f>List1!$A$2:$A$4</c:f>
              <c:strCache>
                <c:ptCount val="3"/>
                <c:pt idx="0">
                  <c:v>IZDACI ZA FIN. IMOVINU</c:v>
                </c:pt>
                <c:pt idx="1">
                  <c:v>RASHODI ZA NABAVU NEFIN. IMOVINE</c:v>
                </c:pt>
                <c:pt idx="2">
                  <c:v>RASHODI POSLOVANJA</c:v>
                </c:pt>
              </c:strCache>
            </c:strRef>
          </c:cat>
          <c:val>
            <c:numRef>
              <c:f>List1!$G$2:$G$4</c:f>
              <c:numCache>
                <c:formatCode>General</c:formatCode>
                <c:ptCount val="3"/>
                <c:pt idx="2" formatCode="0.00%">
                  <c:v>6.2600000000000003E-2</c:v>
                </c:pt>
              </c:numCache>
            </c:numRef>
          </c:val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Ostali rashodi (8,68%)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delete val="1"/>
          </c:dLbls>
          <c:cat>
            <c:strRef>
              <c:f>List1!$A$2:$A$4</c:f>
              <c:strCache>
                <c:ptCount val="3"/>
                <c:pt idx="0">
                  <c:v>IZDACI ZA FIN. IMOVINU</c:v>
                </c:pt>
                <c:pt idx="1">
                  <c:v>RASHODI ZA NABAVU NEFIN. IMOVINE</c:v>
                </c:pt>
                <c:pt idx="2">
                  <c:v>RASHODI POSLOVANJA</c:v>
                </c:pt>
              </c:strCache>
            </c:strRef>
          </c:cat>
          <c:val>
            <c:numRef>
              <c:f>List1!$H$2:$H$4</c:f>
              <c:numCache>
                <c:formatCode>General</c:formatCode>
                <c:ptCount val="3"/>
                <c:pt idx="2" formatCode="0.00%">
                  <c:v>8.6800000000000002E-2</c:v>
                </c:pt>
              </c:numCache>
            </c:numRef>
          </c:val>
        </c:ser>
        <c:dLbls>
          <c:showVal val="1"/>
        </c:dLbls>
        <c:overlap val="100"/>
        <c:axId val="124317056"/>
        <c:axId val="124208256"/>
      </c:barChart>
      <c:catAx>
        <c:axId val="124317056"/>
        <c:scaling>
          <c:orientation val="minMax"/>
        </c:scaling>
        <c:axPos val="l"/>
        <c:numFmt formatCode="0%" sourceLinked="0"/>
        <c:tickLblPos val="nextTo"/>
        <c:txPr>
          <a:bodyPr/>
          <a:lstStyle/>
          <a:p>
            <a:pPr>
              <a:defRPr sz="800" b="1">
                <a:latin typeface="Calibri" pitchFamily="34" charset="0"/>
              </a:defRPr>
            </a:pPr>
            <a:endParaRPr lang="sr-Latn-CS"/>
          </a:p>
        </c:txPr>
        <c:crossAx val="124208256"/>
        <c:crosses val="autoZero"/>
        <c:auto val="1"/>
        <c:lblAlgn val="ctr"/>
        <c:lblOffset val="100"/>
      </c:catAx>
      <c:valAx>
        <c:axId val="124208256"/>
        <c:scaling>
          <c:orientation val="minMax"/>
        </c:scaling>
        <c:axPos val="b"/>
        <c:majorGridlines/>
        <c:numFmt formatCode="0%" sourceLinked="0"/>
        <c:tickLblPos val="nextTo"/>
        <c:txPr>
          <a:bodyPr/>
          <a:lstStyle/>
          <a:p>
            <a:pPr>
              <a:defRPr sz="800" b="1">
                <a:latin typeface="Calibri" pitchFamily="34" charset="0"/>
              </a:defRPr>
            </a:pPr>
            <a:endParaRPr lang="sr-Latn-CS"/>
          </a:p>
        </c:txPr>
        <c:crossAx val="1243170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1291326053377602E-2"/>
          <c:y val="0.72842494151593351"/>
          <c:w val="0.96870867394662263"/>
          <c:h val="0.27157505848406605"/>
        </c:manualLayout>
      </c:layout>
      <c:txPr>
        <a:bodyPr/>
        <a:lstStyle/>
        <a:p>
          <a:pPr>
            <a:defRPr sz="900" b="1">
              <a:latin typeface="Calibri" pitchFamily="34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7"/>
  <c:chart>
    <c:autoTitleDeleted val="1"/>
    <c:view3D>
      <c:depthPercent val="100"/>
      <c:perspective val="30"/>
    </c:view3D>
    <c:plotArea>
      <c:layout>
        <c:manualLayout>
          <c:layoutTarget val="inner"/>
          <c:xMode val="edge"/>
          <c:yMode val="edge"/>
          <c:x val="4.5297519494830907E-2"/>
          <c:y val="0.19230104283682817"/>
          <c:w val="0.95470248050516915"/>
          <c:h val="0.68873471069881975"/>
        </c:manualLayout>
      </c:layout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1. izmjene i dopune 2015.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dLbls>
            <c:dLbl>
              <c:idx val="0"/>
              <c:layout>
                <c:manualLayout>
                  <c:x val="6.01659875629435E-4"/>
                  <c:y val="-1.5029536762270864E-2"/>
                </c:manualLayout>
              </c:layout>
              <c:showVal val="1"/>
            </c:dLbl>
            <c:dLbl>
              <c:idx val="1"/>
              <c:layout>
                <c:manualLayout>
                  <c:x val="3.4246464524437955E-3"/>
                  <c:y val="-9.8753528300273563E-3"/>
                </c:manualLayout>
              </c:layout>
              <c:showVal val="1"/>
            </c:dLbl>
            <c:dLbl>
              <c:idx val="2"/>
              <c:layout>
                <c:manualLayout>
                  <c:x val="-1.7123232262219001E-3"/>
                  <c:y val="-1.2344191037534025E-2"/>
                </c:manualLayout>
              </c:layout>
              <c:showVal val="1"/>
            </c:dLbl>
            <c:dLbl>
              <c:idx val="3"/>
              <c:layout>
                <c:manualLayout>
                  <c:x val="9.5334752595057064E-3"/>
                  <c:y val="-2.5770601871392116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Calibri" pitchFamily="34" charset="0"/>
                      <a:cs typeface="Arial" pitchFamily="34" charset="0"/>
                    </a:defRPr>
                  </a:pPr>
                  <a:endParaRPr lang="sr-Latn-CS"/>
                </a:p>
              </c:txPr>
              <c:showVal val="1"/>
            </c:dLbl>
            <c:txPr>
              <a:bodyPr/>
              <a:lstStyle/>
              <a:p>
                <a:pPr>
                  <a:defRPr sz="1000" b="1">
                    <a:latin typeface="Calibri" pitchFamily="34" charset="0"/>
                    <a:cs typeface="Arial" pitchFamily="34" charset="0"/>
                  </a:defRPr>
                </a:pPr>
                <a:endParaRPr lang="sr-Latn-CS"/>
              </a:p>
            </c:txPr>
            <c:showVal val="1"/>
          </c:dLbls>
          <c:cat>
            <c:strRef>
              <c:f>List1!$A$2:$A$5</c:f>
              <c:strCache>
                <c:ptCount val="4"/>
                <c:pt idx="0">
                  <c:v>Rashodi poslovanja</c:v>
                </c:pt>
                <c:pt idx="1">
                  <c:v>Rashodi za nabavu nefin. Imovine</c:v>
                </c:pt>
                <c:pt idx="2">
                  <c:v>Izdaci za fin. imovinu i otplatu zajmova</c:v>
                </c:pt>
                <c:pt idx="3">
                  <c:v>UKUPNO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212.07</c:v>
                </c:pt>
                <c:pt idx="1">
                  <c:v>42.6</c:v>
                </c:pt>
                <c:pt idx="2">
                  <c:v>2.93</c:v>
                </c:pt>
                <c:pt idx="3">
                  <c:v>257.60000000000002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2. izmjene i dopune 2015.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3698553013629145E-2"/>
                  <c:y val="-1.2885503853821079E-2"/>
                </c:manualLayout>
              </c:layout>
              <c:showVal val="1"/>
            </c:dLbl>
            <c:dLbl>
              <c:idx val="1"/>
              <c:layout>
                <c:manualLayout>
                  <c:x val="1.7123232262218981E-2"/>
                  <c:y val="-4.9376764150136808E-3"/>
                </c:manualLayout>
              </c:layout>
              <c:showVal val="1"/>
            </c:dLbl>
            <c:dLbl>
              <c:idx val="2"/>
              <c:layout>
                <c:manualLayout>
                  <c:x val="1.3698585809775217E-2"/>
                  <c:y val="-4.9376764150136808E-3"/>
                </c:manualLayout>
              </c:layout>
              <c:showVal val="1"/>
            </c:dLbl>
            <c:dLbl>
              <c:idx val="3"/>
              <c:layout>
                <c:manualLayout>
                  <c:x val="1.7123232262218981E-2"/>
                  <c:y val="-2.4688382075068252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Calibri" pitchFamily="34" charset="0"/>
                      <a:cs typeface="Arial" pitchFamily="34" charset="0"/>
                    </a:defRPr>
                  </a:pPr>
                  <a:endParaRPr lang="sr-Latn-CS"/>
                </a:p>
              </c:txPr>
              <c:showVal val="1"/>
            </c:dLbl>
            <c:txPr>
              <a:bodyPr/>
              <a:lstStyle/>
              <a:p>
                <a:pPr>
                  <a:defRPr sz="1000" b="1">
                    <a:latin typeface="Calibri" pitchFamily="34" charset="0"/>
                    <a:cs typeface="Arial" pitchFamily="34" charset="0"/>
                  </a:defRPr>
                </a:pPr>
                <a:endParaRPr lang="sr-Latn-CS"/>
              </a:p>
            </c:txPr>
            <c:showVal val="1"/>
          </c:dLbls>
          <c:cat>
            <c:strRef>
              <c:f>List1!$A$2:$A$5</c:f>
              <c:strCache>
                <c:ptCount val="4"/>
                <c:pt idx="0">
                  <c:v>Rashodi poslovanja</c:v>
                </c:pt>
                <c:pt idx="1">
                  <c:v>Rashodi za nabavu nefin. Imovine</c:v>
                </c:pt>
                <c:pt idx="2">
                  <c:v>Izdaci za fin. imovinu i otplatu zajmova</c:v>
                </c:pt>
                <c:pt idx="3">
                  <c:v>UKUPNO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198.51</c:v>
                </c:pt>
                <c:pt idx="1">
                  <c:v>41.36</c:v>
                </c:pt>
                <c:pt idx="2">
                  <c:v>1.43</c:v>
                </c:pt>
                <c:pt idx="3">
                  <c:v>241.3</c:v>
                </c:pt>
              </c:numCache>
            </c:numRef>
          </c:val>
        </c:ser>
        <c:dLbls>
          <c:showVal val="1"/>
        </c:dLbls>
        <c:gapWidth val="300"/>
        <c:shape val="cylinder"/>
        <c:axId val="124396288"/>
        <c:axId val="124397824"/>
        <c:axId val="0"/>
      </c:bar3DChart>
      <c:catAx>
        <c:axId val="1243962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sr-Latn-CS"/>
          </a:p>
        </c:txPr>
        <c:crossAx val="124397824"/>
        <c:crosses val="autoZero"/>
        <c:auto val="1"/>
        <c:lblAlgn val="ctr"/>
        <c:lblOffset val="100"/>
      </c:catAx>
      <c:valAx>
        <c:axId val="12439782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200">
                    <a:latin typeface="Calibri" pitchFamily="34" charset="0"/>
                  </a:defRPr>
                </a:pPr>
                <a:r>
                  <a:rPr lang="en-US" sz="1200" noProof="0" dirty="0" smtClean="0">
                    <a:latin typeface="Calibri" pitchFamily="34" charset="0"/>
                  </a:rPr>
                  <a:t>mil</a:t>
                </a:r>
                <a:r>
                  <a:rPr lang="hr-HR" sz="1200" dirty="0" smtClean="0">
                    <a:latin typeface="Calibri" pitchFamily="34" charset="0"/>
                  </a:rPr>
                  <a:t>. kn</a:t>
                </a:r>
                <a:endParaRPr lang="hr-HR" sz="1200" dirty="0">
                  <a:latin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8.1393108473432896E-2"/>
              <c:y val="0.114804987565177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100" b="1">
                <a:latin typeface="Calibri" pitchFamily="34" charset="0"/>
              </a:defRPr>
            </a:pPr>
            <a:endParaRPr lang="sr-Latn-CS"/>
          </a:p>
        </c:txPr>
        <c:crossAx val="124396288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600" b="1">
                <a:latin typeface="Calibri" pitchFamily="34" charset="0"/>
              </a:defRPr>
            </a:pPr>
            <a:endParaRPr lang="sr-Latn-CS"/>
          </a:p>
        </c:txPr>
      </c:legendEntry>
      <c:legendEntry>
        <c:idx val="1"/>
        <c:txPr>
          <a:bodyPr/>
          <a:lstStyle/>
          <a:p>
            <a:pPr>
              <a:defRPr sz="1600" b="1">
                <a:latin typeface="Calibri" pitchFamily="34" charset="0"/>
              </a:defRPr>
            </a:pPr>
            <a:endParaRPr lang="sr-Latn-CS"/>
          </a:p>
        </c:txPr>
      </c:legendEntry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39"/>
  <c:chart>
    <c:plotArea>
      <c:layout>
        <c:manualLayout>
          <c:layoutTarget val="inner"/>
          <c:xMode val="edge"/>
          <c:yMode val="edge"/>
          <c:x val="0.3670958328893163"/>
          <c:y val="0.12190607236000467"/>
          <c:w val="0.58115864110336946"/>
          <c:h val="0.84272115726947561"/>
        </c:manualLayout>
      </c:layout>
      <c:barChart>
        <c:barDir val="bar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dLbls>
            <c:dLblPos val="inEnd"/>
            <c:showVal val="1"/>
          </c:dLbls>
          <c:cat>
            <c:strRef>
              <c:f>List1!$A$2:$A$11</c:f>
              <c:strCache>
                <c:ptCount val="10"/>
                <c:pt idx="0">
                  <c:v>Pravni i zajednički poslovi (11,22)</c:v>
                </c:pt>
                <c:pt idx="1">
                  <c:v>Razvoj i europski procesi (20,35)</c:v>
                </c:pt>
                <c:pt idx="2">
                  <c:v>More i turizam (7,21)</c:v>
                </c:pt>
                <c:pt idx="3">
                  <c:v>Poljoprivreda (8,56)</c:v>
                </c:pt>
                <c:pt idx="4">
                  <c:v>Gospodarstvo (6,57)</c:v>
                </c:pt>
                <c:pt idx="5">
                  <c:v>Prostorno uređenje (8,95)</c:v>
                </c:pt>
                <c:pt idx="6">
                  <c:v>Zadravstvo i socijalnu skrb (38,22)</c:v>
                </c:pt>
                <c:pt idx="7">
                  <c:v>Društvene djelatnosti (116,5)</c:v>
                </c:pt>
                <c:pt idx="8">
                  <c:v>Proračun i financije (21,57)</c:v>
                </c:pt>
                <c:pt idx="9">
                  <c:v>Ured župana (2,16)</c:v>
                </c:pt>
              </c:strCache>
            </c:strRef>
          </c:cat>
          <c:val>
            <c:numRef>
              <c:f>List1!$B$2:$B$11</c:f>
              <c:numCache>
                <c:formatCode>General</c:formatCode>
                <c:ptCount val="10"/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bg2">
                  <a:lumMod val="1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5.5742105752422069E-2"/>
                  <c:y val="-2.7042588456944695E-3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6.8649543474761265E-2"/>
                  <c:y val="-5.4085176913890361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4.41518402717158E-2"/>
                  <c:y val="2.3776952641531204E-4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5.0414891542663105E-2"/>
                  <c:y val="-2.4664516969578553E-3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4.4595526800877014E-2"/>
                  <c:y val="-7.7560093804963943E-3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4.9390062101943431E-2"/>
                  <c:y val="-2.7042588456946196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.11470459043645363"/>
                  <c:y val="-2.8231059865806802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0.26967822736249297"/>
                  <c:y val="-4.9331069637157188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7.647010309512095E-2"/>
                  <c:y val="-7.637124617288776E-3"/>
                </c:manualLayout>
              </c:layout>
              <c:dLblPos val="ctr"/>
              <c:showVal val="1"/>
            </c:dLbl>
            <c:dLbl>
              <c:idx val="9"/>
              <c:layout>
                <c:manualLayout>
                  <c:x val="3.3981626758024616E-2"/>
                  <c:y val="0"/>
                </c:manualLayout>
              </c:layout>
              <c:dLblPos val="ctr"/>
              <c:showVal val="1"/>
            </c:dLbl>
            <c:txPr>
              <a:bodyPr anchor="b"/>
              <a:lstStyle/>
              <a:p>
                <a:pPr>
                  <a:defRPr sz="1000" b="1">
                    <a:latin typeface="Calibri" pitchFamily="34" charset="0"/>
                  </a:defRPr>
                </a:pPr>
                <a:endParaRPr lang="sr-Latn-CS"/>
              </a:p>
            </c:txPr>
            <c:dLblPos val="inEnd"/>
            <c:showVal val="1"/>
          </c:dLbls>
          <c:cat>
            <c:strRef>
              <c:f>List1!$A$2:$A$11</c:f>
              <c:strCache>
                <c:ptCount val="10"/>
                <c:pt idx="0">
                  <c:v>Pravni i zajednički poslovi (11,22)</c:v>
                </c:pt>
                <c:pt idx="1">
                  <c:v>Razvoj i europski procesi (20,35)</c:v>
                </c:pt>
                <c:pt idx="2">
                  <c:v>More i turizam (7,21)</c:v>
                </c:pt>
                <c:pt idx="3">
                  <c:v>Poljoprivreda (8,56)</c:v>
                </c:pt>
                <c:pt idx="4">
                  <c:v>Gospodarstvo (6,57)</c:v>
                </c:pt>
                <c:pt idx="5">
                  <c:v>Prostorno uređenje (8,95)</c:v>
                </c:pt>
                <c:pt idx="6">
                  <c:v>Zadravstvo i socijalnu skrb (38,22)</c:v>
                </c:pt>
                <c:pt idx="7">
                  <c:v>Društvene djelatnosti (116,5)</c:v>
                </c:pt>
                <c:pt idx="8">
                  <c:v>Proračun i financije (21,57)</c:v>
                </c:pt>
                <c:pt idx="9">
                  <c:v>Ured župana (2,16)</c:v>
                </c:pt>
              </c:strCache>
            </c:strRef>
          </c:cat>
          <c:val>
            <c:numRef>
              <c:f>List1!$C$2:$C$11</c:f>
              <c:numCache>
                <c:formatCode>0.00%</c:formatCode>
                <c:ptCount val="10"/>
                <c:pt idx="0">
                  <c:v>4.65E-2</c:v>
                </c:pt>
                <c:pt idx="1">
                  <c:v>8.43E-2</c:v>
                </c:pt>
                <c:pt idx="2">
                  <c:v>3.0000000000000002E-2</c:v>
                </c:pt>
                <c:pt idx="3">
                  <c:v>3.5500000000000004E-2</c:v>
                </c:pt>
                <c:pt idx="4">
                  <c:v>2.7200000000000005E-2</c:v>
                </c:pt>
                <c:pt idx="5">
                  <c:v>3.7100000000000001E-2</c:v>
                </c:pt>
                <c:pt idx="6">
                  <c:v>0.15840000000000007</c:v>
                </c:pt>
                <c:pt idx="7">
                  <c:v>0.48280000000000012</c:v>
                </c:pt>
                <c:pt idx="8">
                  <c:v>8.9300000000000004E-2</c:v>
                </c:pt>
                <c:pt idx="9">
                  <c:v>8.9000000000000069E-3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cat>
            <c:strRef>
              <c:f>List1!$A$2:$A$11</c:f>
              <c:strCache>
                <c:ptCount val="10"/>
                <c:pt idx="0">
                  <c:v>Pravni i zajednički poslovi (11,22)</c:v>
                </c:pt>
                <c:pt idx="1">
                  <c:v>Razvoj i europski procesi (20,35)</c:v>
                </c:pt>
                <c:pt idx="2">
                  <c:v>More i turizam (7,21)</c:v>
                </c:pt>
                <c:pt idx="3">
                  <c:v>Poljoprivreda (8,56)</c:v>
                </c:pt>
                <c:pt idx="4">
                  <c:v>Gospodarstvo (6,57)</c:v>
                </c:pt>
                <c:pt idx="5">
                  <c:v>Prostorno uređenje (8,95)</c:v>
                </c:pt>
                <c:pt idx="6">
                  <c:v>Zadravstvo i socijalnu skrb (38,22)</c:v>
                </c:pt>
                <c:pt idx="7">
                  <c:v>Društvene djelatnosti (116,5)</c:v>
                </c:pt>
                <c:pt idx="8">
                  <c:v>Proračun i financije (21,57)</c:v>
                </c:pt>
                <c:pt idx="9">
                  <c:v>Ured župana (2,16)</c:v>
                </c:pt>
              </c:strCache>
            </c:strRef>
          </c:cat>
          <c:val>
            <c:numRef>
              <c:f>List1!$D$2:$D$11</c:f>
              <c:numCache>
                <c:formatCode>General</c:formatCode>
                <c:ptCount val="10"/>
              </c:numCache>
            </c:numRef>
          </c:val>
        </c:ser>
        <c:dLbls>
          <c:showVal val="1"/>
        </c:dLbls>
        <c:overlap val="100"/>
        <c:axId val="124483840"/>
        <c:axId val="124510592"/>
      </c:barChart>
      <c:catAx>
        <c:axId val="124483840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>
                  <a:defRPr lang="en-US" sz="1200" noProof="0">
                    <a:latin typeface="+mn-lt"/>
                  </a:defRPr>
                </a:pPr>
                <a:r>
                  <a:rPr lang="en-US" sz="1200" noProof="0" smtClean="0">
                    <a:latin typeface="+mn-lt"/>
                  </a:rPr>
                  <a:t>mil. kn</a:t>
                </a:r>
                <a:endParaRPr lang="en-US" sz="1200" noProof="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.27715174504420148"/>
              <c:y val="5.9947845417236682E-2"/>
            </c:manualLayout>
          </c:layout>
        </c:title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sr-Latn-CS"/>
          </a:p>
        </c:txPr>
        <c:crossAx val="124510592"/>
        <c:crosses val="autoZero"/>
        <c:auto val="1"/>
        <c:lblAlgn val="ctr"/>
        <c:lblOffset val="100"/>
      </c:catAx>
      <c:valAx>
        <c:axId val="124510592"/>
        <c:scaling>
          <c:orientation val="minMax"/>
        </c:scaling>
        <c:delete val="1"/>
        <c:axPos val="b"/>
        <c:numFmt formatCode="0%" sourceLinked="0"/>
        <c:tickLblPos val="none"/>
        <c:crossAx val="124483840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accent4">
              <a:lumMod val="50000"/>
            </a:schemeClr>
          </a:solidFill>
        </a:ln>
        <a:effectLst/>
      </c:spPr>
    </c:plotArea>
    <c:plotVisOnly val="1"/>
  </c:chart>
  <c:spPr>
    <a:ln>
      <a:noFill/>
    </a:ln>
    <a:effectLst>
      <a:outerShdw blurRad="50800" dist="38100" dir="10800000" algn="r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39"/>
  <c:chart>
    <c:plotArea>
      <c:layout>
        <c:manualLayout>
          <c:layoutTarget val="inner"/>
          <c:xMode val="edge"/>
          <c:yMode val="edge"/>
          <c:x val="0.39928896789245721"/>
          <c:y val="0.11910368168047666"/>
          <c:w val="0.58267856601791679"/>
          <c:h val="0.82290366429873862"/>
        </c:manualLayout>
      </c:layout>
      <c:barChart>
        <c:barDir val="bar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dLbls>
            <c:dLblPos val="inBase"/>
            <c:showVal val="1"/>
          </c:dLbls>
          <c:cat>
            <c:strRef>
              <c:f>List1!$A$2:$A$9</c:f>
              <c:strCache>
                <c:ptCount val="8"/>
                <c:pt idx="0">
                  <c:v>Zaštita okoliša (4,28)</c:v>
                </c:pt>
                <c:pt idx="1">
                  <c:v>Socijalna zaštita (11,01)</c:v>
                </c:pt>
                <c:pt idx="2">
                  <c:v>Ekonomski poslovi (16,31)</c:v>
                </c:pt>
                <c:pt idx="3">
                  <c:v>Rekreacija, kultura i religija (17,52)</c:v>
                </c:pt>
                <c:pt idx="4">
                  <c:v>Zdravstvo (26,86)</c:v>
                </c:pt>
                <c:pt idx="5">
                  <c:v>Opće i javne usluge (35,27)</c:v>
                </c:pt>
                <c:pt idx="6">
                  <c:v>Usluge unapređ. stanovanja i zajednice (37,78)</c:v>
                </c:pt>
                <c:pt idx="7">
                  <c:v>Obrazovanje (92,28)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dLbls>
            <c:dLblPos val="inBase"/>
            <c:showVal val="1"/>
          </c:dLbls>
          <c:cat>
            <c:strRef>
              <c:f>List1!$A$2:$A$9</c:f>
              <c:strCache>
                <c:ptCount val="8"/>
                <c:pt idx="0">
                  <c:v>Zaštita okoliša (4,28)</c:v>
                </c:pt>
                <c:pt idx="1">
                  <c:v>Socijalna zaštita (11,01)</c:v>
                </c:pt>
                <c:pt idx="2">
                  <c:v>Ekonomski poslovi (16,31)</c:v>
                </c:pt>
                <c:pt idx="3">
                  <c:v>Rekreacija, kultura i religija (17,52)</c:v>
                </c:pt>
                <c:pt idx="4">
                  <c:v>Zdravstvo (26,86)</c:v>
                </c:pt>
                <c:pt idx="5">
                  <c:v>Opće i javne usluge (35,27)</c:v>
                </c:pt>
                <c:pt idx="6">
                  <c:v>Usluge unapređ. stanovanja i zajednice (37,78)</c:v>
                </c:pt>
                <c:pt idx="7">
                  <c:v>Obrazovanje (92,28)</c:v>
                </c:pt>
              </c:strCache>
            </c:strRef>
          </c:cat>
          <c:val>
            <c:numRef>
              <c:f>List1!$C$2:$C$9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bg2">
                  <a:lumMod val="1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3.6564234962679985E-2"/>
                  <c:y val="-2.5936660632478767E-3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4.9847162751539331E-2"/>
                  <c:y val="-2.5936660632479721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5.93236837089458E-2"/>
                  <c:y val="-2.5936660632478767E-3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6.515484008402736E-2"/>
                  <c:y val="-2.5936660632478767E-3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8.0895955495261115E-2"/>
                  <c:y val="-2.5936660632478767E-3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.10072453723286609"/>
                  <c:y val="-2.5936660632478767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.10577902149506324"/>
                  <c:y val="-2.5936660632478767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0.2155740271282989"/>
                  <c:y val="-2.5936660632478762E-3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000" b="1">
                    <a:latin typeface="Calibri" pitchFamily="34" charset="0"/>
                  </a:defRPr>
                </a:pPr>
                <a:endParaRPr lang="sr-Latn-CS"/>
              </a:p>
            </c:txPr>
            <c:dLblPos val="inBase"/>
            <c:showVal val="1"/>
          </c:dLbls>
          <c:cat>
            <c:strRef>
              <c:f>List1!$A$2:$A$9</c:f>
              <c:strCache>
                <c:ptCount val="8"/>
                <c:pt idx="0">
                  <c:v>Zaštita okoliša (4,28)</c:v>
                </c:pt>
                <c:pt idx="1">
                  <c:v>Socijalna zaštita (11,01)</c:v>
                </c:pt>
                <c:pt idx="2">
                  <c:v>Ekonomski poslovi (16,31)</c:v>
                </c:pt>
                <c:pt idx="3">
                  <c:v>Rekreacija, kultura i religija (17,52)</c:v>
                </c:pt>
                <c:pt idx="4">
                  <c:v>Zdravstvo (26,86)</c:v>
                </c:pt>
                <c:pt idx="5">
                  <c:v>Opće i javne usluge (35,27)</c:v>
                </c:pt>
                <c:pt idx="6">
                  <c:v>Usluge unapređ. stanovanja i zajednice (37,78)</c:v>
                </c:pt>
                <c:pt idx="7">
                  <c:v>Obrazovanje (92,28)</c:v>
                </c:pt>
              </c:strCache>
            </c:strRef>
          </c:cat>
          <c:val>
            <c:numRef>
              <c:f>List1!$D$2:$D$9</c:f>
              <c:numCache>
                <c:formatCode>0.00%</c:formatCode>
                <c:ptCount val="8"/>
                <c:pt idx="0">
                  <c:v>1.77E-2</c:v>
                </c:pt>
                <c:pt idx="1">
                  <c:v>4.5600000000000002E-2</c:v>
                </c:pt>
                <c:pt idx="2">
                  <c:v>6.7599999999999993E-2</c:v>
                </c:pt>
                <c:pt idx="3">
                  <c:v>7.2600000000000012E-2</c:v>
                </c:pt>
                <c:pt idx="4">
                  <c:v>0.1113</c:v>
                </c:pt>
                <c:pt idx="5">
                  <c:v>0.14620000000000011</c:v>
                </c:pt>
                <c:pt idx="6">
                  <c:v>0.15650000000000011</c:v>
                </c:pt>
                <c:pt idx="7">
                  <c:v>0.38240000000000035</c:v>
                </c:pt>
              </c:numCache>
            </c:numRef>
          </c:val>
        </c:ser>
        <c:dLbls>
          <c:showVal val="1"/>
        </c:dLbls>
        <c:overlap val="100"/>
        <c:axId val="124627584"/>
        <c:axId val="124642048"/>
      </c:barChart>
      <c:catAx>
        <c:axId val="124627584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>
                  <a:defRPr lang="en-US" sz="1200" noProof="0"/>
                </a:pPr>
                <a:r>
                  <a:rPr lang="en-US" sz="1200" noProof="0" smtClean="0"/>
                  <a:t>mil. kn</a:t>
                </a:r>
                <a:endParaRPr lang="en-US" sz="1200" noProof="0"/>
              </a:p>
            </c:rich>
          </c:tx>
          <c:layout>
            <c:manualLayout>
              <c:xMode val="edge"/>
              <c:yMode val="edge"/>
              <c:x val="0.30881543464867561"/>
              <c:y val="4.5818642699830769E-2"/>
            </c:manualLayout>
          </c:layout>
          <c:spPr>
            <a:noFill/>
          </c:spPr>
        </c:title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sr-Latn-CS"/>
          </a:p>
        </c:txPr>
        <c:crossAx val="124642048"/>
        <c:crosses val="autoZero"/>
        <c:auto val="1"/>
        <c:lblAlgn val="ctr"/>
        <c:lblOffset val="100"/>
      </c:catAx>
      <c:valAx>
        <c:axId val="124642048"/>
        <c:scaling>
          <c:orientation val="minMax"/>
        </c:scaling>
        <c:delete val="1"/>
        <c:axPos val="b"/>
        <c:numFmt formatCode="General" sourceLinked="1"/>
        <c:tickLblPos val="none"/>
        <c:crossAx val="124627584"/>
        <c:crosses val="autoZero"/>
        <c:crossBetween val="between"/>
      </c:valAx>
      <c:spPr>
        <a:solidFill>
          <a:schemeClr val="bg1">
            <a:lumMod val="95000"/>
          </a:schemeClr>
        </a:solidFill>
        <a:ln w="3175">
          <a:solidFill>
            <a:schemeClr val="tx1"/>
          </a:solidFill>
          <a:prstDash val="solid"/>
        </a:ln>
      </c:spPr>
    </c:plotArea>
    <c:plotVisOnly val="1"/>
  </c:chart>
  <c:spPr>
    <a:ln>
      <a:noFill/>
    </a:ln>
    <a:effectLst>
      <a:outerShdw blurRad="50800" dist="38100" dir="10800000" algn="r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sr-Latn-CS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537D1B-5428-4FFB-BC41-49F96EFD80C2}" type="doc">
      <dgm:prSet loTypeId="urn:microsoft.com/office/officeart/2005/8/layout/hList7" loCatId="list" qsTypeId="urn:microsoft.com/office/officeart/2005/8/quickstyle/3d6" qsCatId="3D" csTypeId="urn:microsoft.com/office/officeart/2005/8/colors/colorful5" csCatId="colorful" phldr="1"/>
      <dgm:spPr/>
    </dgm:pt>
    <dgm:pt modelId="{A884C9D3-D1F7-4AE3-9BBE-C1A4C39F2859}">
      <dgm:prSet phldrT="[Teks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hr-HR" sz="1600" b="1" dirty="0" smtClean="0">
              <a:latin typeface="Calibri" pitchFamily="34" charset="0"/>
            </a:rPr>
            <a:t>Prihodi i primici  </a:t>
          </a:r>
          <a:r>
            <a:rPr lang="hr-HR" sz="1600" b="1" u="sng" dirty="0" smtClean="0">
              <a:solidFill>
                <a:schemeClr val="bg1"/>
              </a:solidFill>
              <a:latin typeface="Calibri" pitchFamily="34" charset="0"/>
            </a:rPr>
            <a:t>218.968.269,25 kn</a:t>
          </a:r>
        </a:p>
        <a:p>
          <a:r>
            <a:rPr lang="hr-HR" sz="1600" b="1" dirty="0" smtClean="0">
              <a:solidFill>
                <a:schemeClr val="bg1"/>
              </a:solidFill>
              <a:latin typeface="Calibri" pitchFamily="34" charset="0"/>
            </a:rPr>
            <a:t>+</a:t>
          </a:r>
        </a:p>
        <a:p>
          <a:r>
            <a:rPr lang="hr-HR" sz="1600" b="1" dirty="0" smtClean="0">
              <a:solidFill>
                <a:schemeClr val="bg1"/>
              </a:solidFill>
              <a:latin typeface="Calibri" pitchFamily="34" charset="0"/>
            </a:rPr>
            <a:t>Višak iz prethodnog razdoblja</a:t>
          </a:r>
        </a:p>
        <a:p>
          <a:r>
            <a:rPr lang="hr-HR" sz="1600" b="1" i="0" u="sng" dirty="0" smtClean="0">
              <a:solidFill>
                <a:schemeClr val="bg1"/>
              </a:solidFill>
              <a:latin typeface="Calibri" pitchFamily="34" charset="0"/>
            </a:rPr>
            <a:t>22.331.730,75 kn</a:t>
          </a:r>
          <a:endParaRPr lang="hr-HR" sz="1600" b="1" i="0" u="sng" dirty="0">
            <a:solidFill>
              <a:schemeClr val="bg1"/>
            </a:solidFill>
            <a:latin typeface="Calibri" pitchFamily="34" charset="0"/>
          </a:endParaRPr>
        </a:p>
      </dgm:t>
    </dgm:pt>
    <dgm:pt modelId="{A77EB3B1-F74A-44DA-9D6A-C24D31A8D5C0}" type="parTrans" cxnId="{71A370FA-AC93-4557-A67C-781F7E21003A}">
      <dgm:prSet/>
      <dgm:spPr/>
      <dgm:t>
        <a:bodyPr/>
        <a:lstStyle/>
        <a:p>
          <a:endParaRPr lang="hr-HR"/>
        </a:p>
      </dgm:t>
    </dgm:pt>
    <dgm:pt modelId="{EB942DDD-BCCC-47F7-986E-B9BBAB398D06}" type="sibTrans" cxnId="{71A370FA-AC93-4557-A67C-781F7E21003A}">
      <dgm:prSet/>
      <dgm:spPr/>
      <dgm:t>
        <a:bodyPr/>
        <a:lstStyle/>
        <a:p>
          <a:endParaRPr lang="hr-HR"/>
        </a:p>
      </dgm:t>
    </dgm:pt>
    <dgm:pt modelId="{A55521F0-0C9E-4895-8827-7894E8837250}">
      <dgm:prSet phldrT="[Teks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hr-HR" sz="2000" b="1" dirty="0" smtClean="0">
              <a:latin typeface="Calibri" pitchFamily="34" charset="0"/>
            </a:rPr>
            <a:t>Proračun  Zadarske županije – </a:t>
          </a:r>
          <a:r>
            <a:rPr lang="hr-HR" sz="2000" b="1" dirty="0" smtClean="0">
              <a:latin typeface="Calibri" pitchFamily="34" charset="0"/>
            </a:rPr>
            <a:t>Druge </a:t>
          </a:r>
          <a:r>
            <a:rPr lang="hr-HR" sz="2000" b="1" dirty="0" smtClean="0">
              <a:latin typeface="Calibri" pitchFamily="34" charset="0"/>
            </a:rPr>
            <a:t>izmjene i dopune</a:t>
          </a:r>
        </a:p>
        <a:p>
          <a:endParaRPr lang="hr-HR" sz="1600" b="1" dirty="0" smtClean="0">
            <a:latin typeface="Calibri" pitchFamily="34" charset="0"/>
          </a:endParaRPr>
        </a:p>
        <a:p>
          <a:endParaRPr lang="hr-HR" sz="1600" b="1" dirty="0" smtClean="0">
            <a:latin typeface="Calibri" pitchFamily="34" charset="0"/>
          </a:endParaRPr>
        </a:p>
        <a:p>
          <a:r>
            <a:rPr lang="hr-HR" sz="2000" b="1" u="sng" dirty="0" smtClean="0">
              <a:latin typeface="Calibri" pitchFamily="34" charset="0"/>
            </a:rPr>
            <a:t>241.300.300,00 kn</a:t>
          </a:r>
        </a:p>
      </dgm:t>
    </dgm:pt>
    <dgm:pt modelId="{C0B4D2BD-F37A-479A-853F-F68A3E408207}" type="parTrans" cxnId="{DC772BA9-CAAF-43FA-BD76-9BB5BC0FEE6F}">
      <dgm:prSet/>
      <dgm:spPr/>
      <dgm:t>
        <a:bodyPr/>
        <a:lstStyle/>
        <a:p>
          <a:endParaRPr lang="hr-HR"/>
        </a:p>
      </dgm:t>
    </dgm:pt>
    <dgm:pt modelId="{3D0BC020-B131-48AD-A373-AC8ECFB3414E}" type="sibTrans" cxnId="{DC772BA9-CAAF-43FA-BD76-9BB5BC0FEE6F}">
      <dgm:prSet/>
      <dgm:spPr/>
      <dgm:t>
        <a:bodyPr/>
        <a:lstStyle/>
        <a:p>
          <a:endParaRPr lang="hr-HR"/>
        </a:p>
      </dgm:t>
    </dgm:pt>
    <dgm:pt modelId="{1D6AA7BF-02D9-410D-8623-BB0D229090B7}">
      <dgm:prSet phldrT="[Tekst]" custT="1"/>
      <dgm:spPr>
        <a:solidFill>
          <a:schemeClr val="tx1">
            <a:lumMod val="90000"/>
            <a:lumOff val="10000"/>
          </a:schemeClr>
        </a:solidFill>
      </dgm:spPr>
      <dgm:t>
        <a:bodyPr/>
        <a:lstStyle/>
        <a:p>
          <a:endParaRPr lang="hr-HR" sz="1600" b="1" dirty="0" smtClean="0">
            <a:latin typeface="Calibri" pitchFamily="34" charset="0"/>
          </a:endParaRPr>
        </a:p>
        <a:p>
          <a:r>
            <a:rPr lang="hr-HR" sz="1600" b="1" dirty="0" smtClean="0">
              <a:latin typeface="Calibri" pitchFamily="34" charset="0"/>
            </a:rPr>
            <a:t>Rashodi i izdaci</a:t>
          </a:r>
        </a:p>
        <a:p>
          <a:endParaRPr lang="hr-HR" sz="1600" b="1" dirty="0" smtClean="0">
            <a:latin typeface="Calibri" pitchFamily="34" charset="0"/>
          </a:endParaRPr>
        </a:p>
        <a:p>
          <a:endParaRPr lang="hr-HR" sz="1600" b="1" dirty="0" smtClean="0">
            <a:latin typeface="Calibri" pitchFamily="34" charset="0"/>
          </a:endParaRPr>
        </a:p>
        <a:p>
          <a:r>
            <a:rPr lang="hr-HR" sz="1600" b="1" i="0" u="sng" dirty="0" smtClean="0">
              <a:latin typeface="Calibri" pitchFamily="34" charset="0"/>
            </a:rPr>
            <a:t>241.300.000,00 kn</a:t>
          </a:r>
          <a:endParaRPr lang="hr-HR" sz="1600" b="1" i="0" u="sng" dirty="0">
            <a:latin typeface="Calibri" pitchFamily="34" charset="0"/>
          </a:endParaRPr>
        </a:p>
      </dgm:t>
    </dgm:pt>
    <dgm:pt modelId="{D43448D1-F5D7-4CB0-903E-24375572826E}" type="parTrans" cxnId="{920977EC-0F23-45BF-8F89-FC274C9C3382}">
      <dgm:prSet/>
      <dgm:spPr/>
      <dgm:t>
        <a:bodyPr/>
        <a:lstStyle/>
        <a:p>
          <a:endParaRPr lang="hr-HR"/>
        </a:p>
      </dgm:t>
    </dgm:pt>
    <dgm:pt modelId="{70BF17CB-BADA-439A-8543-0CA558E088CB}" type="sibTrans" cxnId="{920977EC-0F23-45BF-8F89-FC274C9C3382}">
      <dgm:prSet/>
      <dgm:spPr/>
      <dgm:t>
        <a:bodyPr/>
        <a:lstStyle/>
        <a:p>
          <a:endParaRPr lang="hr-HR"/>
        </a:p>
      </dgm:t>
    </dgm:pt>
    <dgm:pt modelId="{CF888D3B-3AC8-4B89-B7E3-F29286491C75}" type="pres">
      <dgm:prSet presAssocID="{69537D1B-5428-4FFB-BC41-49F96EFD80C2}" presName="Name0" presStyleCnt="0">
        <dgm:presLayoutVars>
          <dgm:dir/>
          <dgm:resizeHandles val="exact"/>
        </dgm:presLayoutVars>
      </dgm:prSet>
      <dgm:spPr/>
    </dgm:pt>
    <dgm:pt modelId="{E3728DD4-587B-45E6-8AAC-B6651C06A1DD}" type="pres">
      <dgm:prSet presAssocID="{69537D1B-5428-4FFB-BC41-49F96EFD80C2}" presName="fgShape" presStyleLbl="fgShp" presStyleIdx="0" presStyleCnt="1"/>
      <dgm:spPr/>
    </dgm:pt>
    <dgm:pt modelId="{1BD672FE-1604-4213-9DC8-4BD21F70D4BF}" type="pres">
      <dgm:prSet presAssocID="{69537D1B-5428-4FFB-BC41-49F96EFD80C2}" presName="linComp" presStyleCnt="0"/>
      <dgm:spPr/>
    </dgm:pt>
    <dgm:pt modelId="{D9BF367C-0D2F-437D-AE6D-0135A5278205}" type="pres">
      <dgm:prSet presAssocID="{A884C9D3-D1F7-4AE3-9BBE-C1A4C39F2859}" presName="compNode" presStyleCnt="0"/>
      <dgm:spPr/>
    </dgm:pt>
    <dgm:pt modelId="{24654560-C300-4411-B36C-430665ABC6F2}" type="pres">
      <dgm:prSet presAssocID="{A884C9D3-D1F7-4AE3-9BBE-C1A4C39F2859}" presName="bkgdShape" presStyleLbl="node1" presStyleIdx="0" presStyleCnt="3"/>
      <dgm:spPr/>
      <dgm:t>
        <a:bodyPr/>
        <a:lstStyle/>
        <a:p>
          <a:endParaRPr lang="hr-HR"/>
        </a:p>
      </dgm:t>
    </dgm:pt>
    <dgm:pt modelId="{F277FE74-9A32-4E45-814C-D04FAAB9F4AD}" type="pres">
      <dgm:prSet presAssocID="{A884C9D3-D1F7-4AE3-9BBE-C1A4C39F285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E9BC381-1C5B-42CA-939F-53AC1556FFD9}" type="pres">
      <dgm:prSet presAssocID="{A884C9D3-D1F7-4AE3-9BBE-C1A4C39F2859}" presName="invisiNode" presStyleLbl="node1" presStyleIdx="0" presStyleCnt="3"/>
      <dgm:spPr/>
    </dgm:pt>
    <dgm:pt modelId="{C7593698-D9E6-4B2C-B2D6-1B79C6B5273B}" type="pres">
      <dgm:prSet presAssocID="{A884C9D3-D1F7-4AE3-9BBE-C1A4C39F2859}" presName="imagNode" presStyleLbl="fgImgPlace1" presStyleIdx="0" presStyleCnt="3"/>
      <dgm:spPr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033C266-5BD1-4C55-97B9-C49677C9656C}" type="pres">
      <dgm:prSet presAssocID="{EB942DDD-BCCC-47F7-986E-B9BBAB398D06}" presName="sibTrans" presStyleLbl="sibTrans2D1" presStyleIdx="0" presStyleCnt="0"/>
      <dgm:spPr/>
      <dgm:t>
        <a:bodyPr/>
        <a:lstStyle/>
        <a:p>
          <a:endParaRPr lang="hr-HR"/>
        </a:p>
      </dgm:t>
    </dgm:pt>
    <dgm:pt modelId="{7DD34D98-9CA3-4725-A81B-614A1B1F9796}" type="pres">
      <dgm:prSet presAssocID="{A55521F0-0C9E-4895-8827-7894E8837250}" presName="compNode" presStyleCnt="0"/>
      <dgm:spPr/>
    </dgm:pt>
    <dgm:pt modelId="{C4B8986D-46E2-45FA-A9BA-4E9C77A432C0}" type="pres">
      <dgm:prSet presAssocID="{A55521F0-0C9E-4895-8827-7894E8837250}" presName="bkgdShape" presStyleLbl="node1" presStyleIdx="1" presStyleCnt="3"/>
      <dgm:spPr/>
      <dgm:t>
        <a:bodyPr/>
        <a:lstStyle/>
        <a:p>
          <a:endParaRPr lang="hr-HR"/>
        </a:p>
      </dgm:t>
    </dgm:pt>
    <dgm:pt modelId="{A5CABFE0-105B-4AE8-8AA4-713E83FB82FD}" type="pres">
      <dgm:prSet presAssocID="{A55521F0-0C9E-4895-8827-7894E8837250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F0C10FE-30AA-40A3-B1EE-DD3FDE97381A}" type="pres">
      <dgm:prSet presAssocID="{A55521F0-0C9E-4895-8827-7894E8837250}" presName="invisiNode" presStyleLbl="node1" presStyleIdx="1" presStyleCnt="3"/>
      <dgm:spPr/>
    </dgm:pt>
    <dgm:pt modelId="{83FDF174-9245-4A52-A846-706B31FB6ED6}" type="pres">
      <dgm:prSet presAssocID="{A55521F0-0C9E-4895-8827-7894E8837250}" presName="imagNode" presStyleLbl="fgImgPlace1" presStyleIdx="1" presStyleCnt="3" custLinFactNeighborX="858" custLinFactNeighborY="-148"/>
      <dgm:spPr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843724B-EC7E-4953-B0F9-41080B7BE6EA}" type="pres">
      <dgm:prSet presAssocID="{3D0BC020-B131-48AD-A373-AC8ECFB3414E}" presName="sibTrans" presStyleLbl="sibTrans2D1" presStyleIdx="0" presStyleCnt="0"/>
      <dgm:spPr/>
      <dgm:t>
        <a:bodyPr/>
        <a:lstStyle/>
        <a:p>
          <a:endParaRPr lang="hr-HR"/>
        </a:p>
      </dgm:t>
    </dgm:pt>
    <dgm:pt modelId="{39CB2FAE-9FC1-4920-B5F4-880D4BAAE154}" type="pres">
      <dgm:prSet presAssocID="{1D6AA7BF-02D9-410D-8623-BB0D229090B7}" presName="compNode" presStyleCnt="0"/>
      <dgm:spPr/>
    </dgm:pt>
    <dgm:pt modelId="{5D8C05AF-C9ED-47E5-8D6B-C728AE84E78E}" type="pres">
      <dgm:prSet presAssocID="{1D6AA7BF-02D9-410D-8623-BB0D229090B7}" presName="bkgdShape" presStyleLbl="node1" presStyleIdx="2" presStyleCnt="3"/>
      <dgm:spPr/>
      <dgm:t>
        <a:bodyPr/>
        <a:lstStyle/>
        <a:p>
          <a:endParaRPr lang="hr-HR"/>
        </a:p>
      </dgm:t>
    </dgm:pt>
    <dgm:pt modelId="{987EC626-852B-44A6-8510-25274E193092}" type="pres">
      <dgm:prSet presAssocID="{1D6AA7BF-02D9-410D-8623-BB0D229090B7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32FCCEE-4B69-4B5A-A185-D84DED3AD3AC}" type="pres">
      <dgm:prSet presAssocID="{1D6AA7BF-02D9-410D-8623-BB0D229090B7}" presName="invisiNode" presStyleLbl="node1" presStyleIdx="2" presStyleCnt="3"/>
      <dgm:spPr/>
    </dgm:pt>
    <dgm:pt modelId="{F577796B-30AF-4FFB-B172-D4DA347D1147}" type="pres">
      <dgm:prSet presAssocID="{1D6AA7BF-02D9-410D-8623-BB0D229090B7}" presName="imagNode" presStyleLbl="fgImgPlace1" presStyleIdx="2" presStyleCnt="3" custLinFactNeighborX="978" custLinFactNeighborY="-148"/>
      <dgm:spPr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C44BAD1A-D0D2-4E10-AAF6-10B99BAADDC4}" type="presOf" srcId="{A884C9D3-D1F7-4AE3-9BBE-C1A4C39F2859}" destId="{F277FE74-9A32-4E45-814C-D04FAAB9F4AD}" srcOrd="1" destOrd="0" presId="urn:microsoft.com/office/officeart/2005/8/layout/hList7"/>
    <dgm:cxn modelId="{DBDC9CC7-04D3-4DFA-8534-98CD1FDFF135}" type="presOf" srcId="{1D6AA7BF-02D9-410D-8623-BB0D229090B7}" destId="{5D8C05AF-C9ED-47E5-8D6B-C728AE84E78E}" srcOrd="0" destOrd="0" presId="urn:microsoft.com/office/officeart/2005/8/layout/hList7"/>
    <dgm:cxn modelId="{07643A21-1DDF-4572-8F6A-889212BF6D8E}" type="presOf" srcId="{A55521F0-0C9E-4895-8827-7894E8837250}" destId="{A5CABFE0-105B-4AE8-8AA4-713E83FB82FD}" srcOrd="1" destOrd="0" presId="urn:microsoft.com/office/officeart/2005/8/layout/hList7"/>
    <dgm:cxn modelId="{41EAF804-1868-499E-81ED-D249768B5430}" type="presOf" srcId="{3D0BC020-B131-48AD-A373-AC8ECFB3414E}" destId="{E843724B-EC7E-4953-B0F9-41080B7BE6EA}" srcOrd="0" destOrd="0" presId="urn:microsoft.com/office/officeart/2005/8/layout/hList7"/>
    <dgm:cxn modelId="{A21DE9AD-7B9A-450A-BA3C-1B7E6CAC72CA}" type="presOf" srcId="{1D6AA7BF-02D9-410D-8623-BB0D229090B7}" destId="{987EC626-852B-44A6-8510-25274E193092}" srcOrd="1" destOrd="0" presId="urn:microsoft.com/office/officeart/2005/8/layout/hList7"/>
    <dgm:cxn modelId="{B401A579-59C8-4813-B3EB-02F5A3FCDB5C}" type="presOf" srcId="{A55521F0-0C9E-4895-8827-7894E8837250}" destId="{C4B8986D-46E2-45FA-A9BA-4E9C77A432C0}" srcOrd="0" destOrd="0" presId="urn:microsoft.com/office/officeart/2005/8/layout/hList7"/>
    <dgm:cxn modelId="{F12389A4-4D6F-4427-8C62-71967F983BDC}" type="presOf" srcId="{EB942DDD-BCCC-47F7-986E-B9BBAB398D06}" destId="{7033C266-5BD1-4C55-97B9-C49677C9656C}" srcOrd="0" destOrd="0" presId="urn:microsoft.com/office/officeart/2005/8/layout/hList7"/>
    <dgm:cxn modelId="{920977EC-0F23-45BF-8F89-FC274C9C3382}" srcId="{69537D1B-5428-4FFB-BC41-49F96EFD80C2}" destId="{1D6AA7BF-02D9-410D-8623-BB0D229090B7}" srcOrd="2" destOrd="0" parTransId="{D43448D1-F5D7-4CB0-903E-24375572826E}" sibTransId="{70BF17CB-BADA-439A-8543-0CA558E088CB}"/>
    <dgm:cxn modelId="{8AC544F8-7FDC-4DF6-AE54-96F936AAAB9B}" type="presOf" srcId="{A884C9D3-D1F7-4AE3-9BBE-C1A4C39F2859}" destId="{24654560-C300-4411-B36C-430665ABC6F2}" srcOrd="0" destOrd="0" presId="urn:microsoft.com/office/officeart/2005/8/layout/hList7"/>
    <dgm:cxn modelId="{DC772BA9-CAAF-43FA-BD76-9BB5BC0FEE6F}" srcId="{69537D1B-5428-4FFB-BC41-49F96EFD80C2}" destId="{A55521F0-0C9E-4895-8827-7894E8837250}" srcOrd="1" destOrd="0" parTransId="{C0B4D2BD-F37A-479A-853F-F68A3E408207}" sibTransId="{3D0BC020-B131-48AD-A373-AC8ECFB3414E}"/>
    <dgm:cxn modelId="{138A6815-7EA2-4859-AA10-25A61B04489B}" type="presOf" srcId="{69537D1B-5428-4FFB-BC41-49F96EFD80C2}" destId="{CF888D3B-3AC8-4B89-B7E3-F29286491C75}" srcOrd="0" destOrd="0" presId="urn:microsoft.com/office/officeart/2005/8/layout/hList7"/>
    <dgm:cxn modelId="{71A370FA-AC93-4557-A67C-781F7E21003A}" srcId="{69537D1B-5428-4FFB-BC41-49F96EFD80C2}" destId="{A884C9D3-D1F7-4AE3-9BBE-C1A4C39F2859}" srcOrd="0" destOrd="0" parTransId="{A77EB3B1-F74A-44DA-9D6A-C24D31A8D5C0}" sibTransId="{EB942DDD-BCCC-47F7-986E-B9BBAB398D06}"/>
    <dgm:cxn modelId="{577AF743-71D6-4B8C-A121-4E67A4C7FD92}" type="presParOf" srcId="{CF888D3B-3AC8-4B89-B7E3-F29286491C75}" destId="{E3728DD4-587B-45E6-8AAC-B6651C06A1DD}" srcOrd="0" destOrd="0" presId="urn:microsoft.com/office/officeart/2005/8/layout/hList7"/>
    <dgm:cxn modelId="{7714EEED-E4A3-4CB9-BC3A-158600DEBF38}" type="presParOf" srcId="{CF888D3B-3AC8-4B89-B7E3-F29286491C75}" destId="{1BD672FE-1604-4213-9DC8-4BD21F70D4BF}" srcOrd="1" destOrd="0" presId="urn:microsoft.com/office/officeart/2005/8/layout/hList7"/>
    <dgm:cxn modelId="{F4756A8A-CC10-4F44-84AA-BA1B0C6FC842}" type="presParOf" srcId="{1BD672FE-1604-4213-9DC8-4BD21F70D4BF}" destId="{D9BF367C-0D2F-437D-AE6D-0135A5278205}" srcOrd="0" destOrd="0" presId="urn:microsoft.com/office/officeart/2005/8/layout/hList7"/>
    <dgm:cxn modelId="{E1B0E1B4-0A4F-4C1C-9F18-F4EBBFE5F812}" type="presParOf" srcId="{D9BF367C-0D2F-437D-AE6D-0135A5278205}" destId="{24654560-C300-4411-B36C-430665ABC6F2}" srcOrd="0" destOrd="0" presId="urn:microsoft.com/office/officeart/2005/8/layout/hList7"/>
    <dgm:cxn modelId="{F7DF6B46-9965-4FCA-B040-261411D334E8}" type="presParOf" srcId="{D9BF367C-0D2F-437D-AE6D-0135A5278205}" destId="{F277FE74-9A32-4E45-814C-D04FAAB9F4AD}" srcOrd="1" destOrd="0" presId="urn:microsoft.com/office/officeart/2005/8/layout/hList7"/>
    <dgm:cxn modelId="{B3BA222F-3DA7-4459-B648-899C909B763A}" type="presParOf" srcId="{D9BF367C-0D2F-437D-AE6D-0135A5278205}" destId="{1E9BC381-1C5B-42CA-939F-53AC1556FFD9}" srcOrd="2" destOrd="0" presId="urn:microsoft.com/office/officeart/2005/8/layout/hList7"/>
    <dgm:cxn modelId="{B2479F46-CF90-4FCF-806F-E5AE27123440}" type="presParOf" srcId="{D9BF367C-0D2F-437D-AE6D-0135A5278205}" destId="{C7593698-D9E6-4B2C-B2D6-1B79C6B5273B}" srcOrd="3" destOrd="0" presId="urn:microsoft.com/office/officeart/2005/8/layout/hList7"/>
    <dgm:cxn modelId="{156D40F4-03C0-40A8-A89C-2065323F7519}" type="presParOf" srcId="{1BD672FE-1604-4213-9DC8-4BD21F70D4BF}" destId="{7033C266-5BD1-4C55-97B9-C49677C9656C}" srcOrd="1" destOrd="0" presId="urn:microsoft.com/office/officeart/2005/8/layout/hList7"/>
    <dgm:cxn modelId="{37347240-ADE4-493A-AAE4-D8E8A7CE888D}" type="presParOf" srcId="{1BD672FE-1604-4213-9DC8-4BD21F70D4BF}" destId="{7DD34D98-9CA3-4725-A81B-614A1B1F9796}" srcOrd="2" destOrd="0" presId="urn:microsoft.com/office/officeart/2005/8/layout/hList7"/>
    <dgm:cxn modelId="{018EDD02-185B-422B-B54B-09072BCD9786}" type="presParOf" srcId="{7DD34D98-9CA3-4725-A81B-614A1B1F9796}" destId="{C4B8986D-46E2-45FA-A9BA-4E9C77A432C0}" srcOrd="0" destOrd="0" presId="urn:microsoft.com/office/officeart/2005/8/layout/hList7"/>
    <dgm:cxn modelId="{5A3DA096-13D0-4B07-B575-96DECBFA9F89}" type="presParOf" srcId="{7DD34D98-9CA3-4725-A81B-614A1B1F9796}" destId="{A5CABFE0-105B-4AE8-8AA4-713E83FB82FD}" srcOrd="1" destOrd="0" presId="urn:microsoft.com/office/officeart/2005/8/layout/hList7"/>
    <dgm:cxn modelId="{AA4230B0-A62A-4F9B-AC91-73604366A3E0}" type="presParOf" srcId="{7DD34D98-9CA3-4725-A81B-614A1B1F9796}" destId="{DF0C10FE-30AA-40A3-B1EE-DD3FDE97381A}" srcOrd="2" destOrd="0" presId="urn:microsoft.com/office/officeart/2005/8/layout/hList7"/>
    <dgm:cxn modelId="{8C4F9490-ACA9-4C76-803C-2EBB937087E2}" type="presParOf" srcId="{7DD34D98-9CA3-4725-A81B-614A1B1F9796}" destId="{83FDF174-9245-4A52-A846-706B31FB6ED6}" srcOrd="3" destOrd="0" presId="urn:microsoft.com/office/officeart/2005/8/layout/hList7"/>
    <dgm:cxn modelId="{294130BE-F077-44A9-8621-F44C0FAF7CCB}" type="presParOf" srcId="{1BD672FE-1604-4213-9DC8-4BD21F70D4BF}" destId="{E843724B-EC7E-4953-B0F9-41080B7BE6EA}" srcOrd="3" destOrd="0" presId="urn:microsoft.com/office/officeart/2005/8/layout/hList7"/>
    <dgm:cxn modelId="{D4B3BC3F-C747-4AB7-8DF3-B8C08C3F7A05}" type="presParOf" srcId="{1BD672FE-1604-4213-9DC8-4BD21F70D4BF}" destId="{39CB2FAE-9FC1-4920-B5F4-880D4BAAE154}" srcOrd="4" destOrd="0" presId="urn:microsoft.com/office/officeart/2005/8/layout/hList7"/>
    <dgm:cxn modelId="{F6CAD939-C24E-4F80-B1A1-60D9BA5DBDA6}" type="presParOf" srcId="{39CB2FAE-9FC1-4920-B5F4-880D4BAAE154}" destId="{5D8C05AF-C9ED-47E5-8D6B-C728AE84E78E}" srcOrd="0" destOrd="0" presId="urn:microsoft.com/office/officeart/2005/8/layout/hList7"/>
    <dgm:cxn modelId="{97F73441-3A29-49E3-BD1D-B485F12F01C0}" type="presParOf" srcId="{39CB2FAE-9FC1-4920-B5F4-880D4BAAE154}" destId="{987EC626-852B-44A6-8510-25274E193092}" srcOrd="1" destOrd="0" presId="urn:microsoft.com/office/officeart/2005/8/layout/hList7"/>
    <dgm:cxn modelId="{F1F6AA85-8AEB-4D8E-84C8-F9AE57DD3C37}" type="presParOf" srcId="{39CB2FAE-9FC1-4920-B5F4-880D4BAAE154}" destId="{F32FCCEE-4B69-4B5A-A185-D84DED3AD3AC}" srcOrd="2" destOrd="0" presId="urn:microsoft.com/office/officeart/2005/8/layout/hList7"/>
    <dgm:cxn modelId="{E7176DC1-60D8-4626-8F36-81DAF216E735}" type="presParOf" srcId="{39CB2FAE-9FC1-4920-B5F4-880D4BAAE154}" destId="{F577796B-30AF-4FFB-B172-D4DA347D114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654560-C300-4411-B36C-430665ABC6F2}">
      <dsp:nvSpPr>
        <dsp:cNvPr id="0" name=""/>
        <dsp:cNvSpPr/>
      </dsp:nvSpPr>
      <dsp:spPr>
        <a:xfrm>
          <a:off x="1481" y="0"/>
          <a:ext cx="2305170" cy="4840311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libri" pitchFamily="34" charset="0"/>
            </a:rPr>
            <a:t>Prihodi i primici  </a:t>
          </a:r>
          <a:r>
            <a:rPr lang="hr-HR" sz="1600" b="1" u="sng" kern="1200" dirty="0" smtClean="0">
              <a:solidFill>
                <a:schemeClr val="bg1"/>
              </a:solidFill>
              <a:latin typeface="Calibri" pitchFamily="34" charset="0"/>
            </a:rPr>
            <a:t>218.968.269,25 kn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bg1"/>
              </a:solidFill>
              <a:latin typeface="Calibri" pitchFamily="34" charset="0"/>
            </a:rPr>
            <a:t>+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bg1"/>
              </a:solidFill>
              <a:latin typeface="Calibri" pitchFamily="34" charset="0"/>
            </a:rPr>
            <a:t>Višak iz prethodnog razdoblja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i="0" u="sng" kern="1200" dirty="0" smtClean="0">
              <a:solidFill>
                <a:schemeClr val="bg1"/>
              </a:solidFill>
              <a:latin typeface="Calibri" pitchFamily="34" charset="0"/>
            </a:rPr>
            <a:t>22.331.730,75 kn</a:t>
          </a:r>
          <a:endParaRPr lang="hr-HR" sz="1600" b="1" i="0" u="sng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1481" y="1936124"/>
        <a:ext cx="2305170" cy="1936124"/>
      </dsp:txXfrm>
    </dsp:sp>
    <dsp:sp modelId="{C7593698-D9E6-4B2C-B2D6-1B79C6B5273B}">
      <dsp:nvSpPr>
        <dsp:cNvPr id="0" name=""/>
        <dsp:cNvSpPr/>
      </dsp:nvSpPr>
      <dsp:spPr>
        <a:xfrm>
          <a:off x="348154" y="290418"/>
          <a:ext cx="1611823" cy="1611823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4B8986D-46E2-45FA-A9BA-4E9C77A432C0}">
      <dsp:nvSpPr>
        <dsp:cNvPr id="0" name=""/>
        <dsp:cNvSpPr/>
      </dsp:nvSpPr>
      <dsp:spPr>
        <a:xfrm>
          <a:off x="2375806" y="0"/>
          <a:ext cx="2305170" cy="4840311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latin typeface="Calibri" pitchFamily="34" charset="0"/>
            </a:rPr>
            <a:t>Proračun  Zadarske županije – </a:t>
          </a:r>
          <a:r>
            <a:rPr lang="hr-HR" sz="2000" b="1" kern="1200" dirty="0" smtClean="0">
              <a:latin typeface="Calibri" pitchFamily="34" charset="0"/>
            </a:rPr>
            <a:t>Druge </a:t>
          </a:r>
          <a:r>
            <a:rPr lang="hr-HR" sz="2000" b="1" kern="1200" dirty="0" smtClean="0">
              <a:latin typeface="Calibri" pitchFamily="34" charset="0"/>
            </a:rPr>
            <a:t>izmjene i dopune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b="1" kern="1200" dirty="0" smtClean="0">
            <a:latin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b="1" kern="1200" dirty="0" smtClean="0">
            <a:latin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u="sng" kern="1200" dirty="0" smtClean="0">
              <a:latin typeface="Calibri" pitchFamily="34" charset="0"/>
            </a:rPr>
            <a:t>241.300.300,00 kn</a:t>
          </a:r>
        </a:p>
      </dsp:txBody>
      <dsp:txXfrm>
        <a:off x="2375806" y="1936124"/>
        <a:ext cx="2305170" cy="1936124"/>
      </dsp:txXfrm>
    </dsp:sp>
    <dsp:sp modelId="{83FDF174-9245-4A52-A846-706B31FB6ED6}">
      <dsp:nvSpPr>
        <dsp:cNvPr id="0" name=""/>
        <dsp:cNvSpPr/>
      </dsp:nvSpPr>
      <dsp:spPr>
        <a:xfrm>
          <a:off x="2736309" y="288033"/>
          <a:ext cx="1611823" cy="1611823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8C05AF-C9ED-47E5-8D6B-C728AE84E78E}">
      <dsp:nvSpPr>
        <dsp:cNvPr id="0" name=""/>
        <dsp:cNvSpPr/>
      </dsp:nvSpPr>
      <dsp:spPr>
        <a:xfrm>
          <a:off x="4750132" y="0"/>
          <a:ext cx="2305170" cy="4840311"/>
        </a:xfrm>
        <a:prstGeom prst="roundRect">
          <a:avLst>
            <a:gd name="adj" fmla="val 10000"/>
          </a:avLst>
        </a:prstGeom>
        <a:solidFill>
          <a:schemeClr val="tx1">
            <a:lumMod val="90000"/>
            <a:lumOff val="1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b="1" kern="1200" dirty="0" smtClean="0">
            <a:latin typeface="Calibri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libri" pitchFamily="34" charset="0"/>
            </a:rPr>
            <a:t>Rashodi i izdaci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b="1" kern="1200" dirty="0" smtClean="0">
            <a:latin typeface="Calibri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b="1" kern="1200" dirty="0" smtClean="0">
            <a:latin typeface="Calibri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i="0" u="sng" kern="1200" dirty="0" smtClean="0">
              <a:latin typeface="Calibri" pitchFamily="34" charset="0"/>
            </a:rPr>
            <a:t>241.300.000,00 kn</a:t>
          </a:r>
          <a:endParaRPr lang="hr-HR" sz="1600" b="1" i="0" u="sng" kern="1200" dirty="0">
            <a:latin typeface="Calibri" pitchFamily="34" charset="0"/>
          </a:endParaRPr>
        </a:p>
      </dsp:txBody>
      <dsp:txXfrm>
        <a:off x="4750132" y="1936124"/>
        <a:ext cx="2305170" cy="1936124"/>
      </dsp:txXfrm>
    </dsp:sp>
    <dsp:sp modelId="{F577796B-30AF-4FFB-B172-D4DA347D1147}">
      <dsp:nvSpPr>
        <dsp:cNvPr id="0" name=""/>
        <dsp:cNvSpPr/>
      </dsp:nvSpPr>
      <dsp:spPr>
        <a:xfrm>
          <a:off x="5112568" y="288033"/>
          <a:ext cx="1611823" cy="1611823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3728DD4-587B-45E6-8AAC-B6651C06A1DD}">
      <dsp:nvSpPr>
        <dsp:cNvPr id="0" name=""/>
        <dsp:cNvSpPr/>
      </dsp:nvSpPr>
      <dsp:spPr>
        <a:xfrm>
          <a:off x="282271" y="3872249"/>
          <a:ext cx="6492241" cy="726046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95C7F-DCFD-47CE-8ED1-80219516AAAF}" type="datetimeFigureOut">
              <a:rPr lang="hr-HR" smtClean="0"/>
              <a:pPr/>
              <a:t>01.12.15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4D823-6FF6-4AEA-B198-F9ED6AA8C72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D823-6FF6-4AEA-B198-F9ED6AA8C72A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023-A3AA-42ED-A881-0A6C609A53C9}" type="datetimeFigureOut">
              <a:rPr lang="hr-HR" smtClean="0"/>
              <a:pPr/>
              <a:t>01.12.15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A4E74C-D7B6-4B73-989E-5D9EE791862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023-A3AA-42ED-A881-0A6C609A53C9}" type="datetimeFigureOut">
              <a:rPr lang="hr-HR" smtClean="0"/>
              <a:pPr/>
              <a:t>01.12.15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E74C-D7B6-4B73-989E-5D9EE791862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1A4E74C-D7B6-4B73-989E-5D9EE791862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023-A3AA-42ED-A881-0A6C609A53C9}" type="datetimeFigureOut">
              <a:rPr lang="hr-HR" smtClean="0"/>
              <a:pPr/>
              <a:t>01.12.15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023-A3AA-42ED-A881-0A6C609A53C9}" type="datetimeFigureOut">
              <a:rPr lang="hr-HR" smtClean="0"/>
              <a:pPr/>
              <a:t>01.12.15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1A4E74C-D7B6-4B73-989E-5D9EE791862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023-A3AA-42ED-A881-0A6C609A53C9}" type="datetimeFigureOut">
              <a:rPr lang="hr-HR" smtClean="0"/>
              <a:pPr/>
              <a:t>01.12.15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A4E74C-D7B6-4B73-989E-5D9EE791862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6750023-A3AA-42ED-A881-0A6C609A53C9}" type="datetimeFigureOut">
              <a:rPr lang="hr-HR" smtClean="0"/>
              <a:pPr/>
              <a:t>01.12.15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E74C-D7B6-4B73-989E-5D9EE791862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023-A3AA-42ED-A881-0A6C609A53C9}" type="datetimeFigureOut">
              <a:rPr lang="hr-HR" smtClean="0"/>
              <a:pPr/>
              <a:t>01.12.15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1A4E74C-D7B6-4B73-989E-5D9EE791862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023-A3AA-42ED-A881-0A6C609A53C9}" type="datetimeFigureOut">
              <a:rPr lang="hr-HR" smtClean="0"/>
              <a:pPr/>
              <a:t>01.12.15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1A4E74C-D7B6-4B73-989E-5D9EE791862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023-A3AA-42ED-A881-0A6C609A53C9}" type="datetimeFigureOut">
              <a:rPr lang="hr-HR" smtClean="0"/>
              <a:pPr/>
              <a:t>01.12.15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A4E74C-D7B6-4B73-989E-5D9EE791862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A4E74C-D7B6-4B73-989E-5D9EE791862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023-A3AA-42ED-A881-0A6C609A53C9}" type="datetimeFigureOut">
              <a:rPr lang="hr-HR" smtClean="0"/>
              <a:pPr/>
              <a:t>01.12.15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1A4E74C-D7B6-4B73-989E-5D9EE791862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6750023-A3AA-42ED-A881-0A6C609A53C9}" type="datetimeFigureOut">
              <a:rPr lang="hr-HR" smtClean="0"/>
              <a:pPr/>
              <a:t>01.12.15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6750023-A3AA-42ED-A881-0A6C609A53C9}" type="datetimeFigureOut">
              <a:rPr lang="hr-HR" smtClean="0"/>
              <a:pPr/>
              <a:t>01.12.15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A4E74C-D7B6-4B73-989E-5D9EE791862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dirty="0" smtClean="0"/>
              <a:t>Kliknite da biste uredili stil naslova matrice</a:t>
            </a:r>
            <a:endParaRPr kumimoji="0" lang="en-US" dirty="0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4941168"/>
            <a:ext cx="7056784" cy="1008112"/>
          </a:xfrm>
          <a:ln>
            <a:noFill/>
          </a:ln>
        </p:spPr>
        <p:txBody>
          <a:bodyPr>
            <a:noAutofit/>
          </a:bodyPr>
          <a:lstStyle/>
          <a:p>
            <a:r>
              <a:rPr lang="hr-HR" cap="non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Nacrt prijedloga Drugih izmjena i dopuna Proračuna Zadarske županije za 2015. godinu usvojen je na </a:t>
            </a:r>
            <a:r>
              <a:rPr lang="hr-HR" cap="non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36. </a:t>
            </a:r>
            <a:r>
              <a:rPr lang="hr-HR" cap="non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sjednici Kolegija župana </a:t>
            </a:r>
            <a:r>
              <a:rPr lang="hr-HR" cap="non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</a:t>
            </a:r>
            <a:r>
              <a:rPr lang="hr-HR" cap="non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prosinca 2015. godine i poslan Županijskoj skupštini na donošenje</a:t>
            </a:r>
            <a:endParaRPr lang="hr-HR" cap="non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Druge izmjene i dopune Proračuna Zadarske županije za 2015. godinu</a:t>
            </a:r>
            <a:br>
              <a:rPr lang="hr-H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r-H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-proračun za građane- </a:t>
            </a:r>
            <a:endParaRPr lang="hr-HR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2267744" y="18864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r-HR" sz="16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REPUBLIKA HRVATSKA</a:t>
            </a:r>
          </a:p>
          <a:p>
            <a:pPr algn="ctr"/>
            <a:r>
              <a:rPr lang="hr-HR" sz="16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ZADARSKA ŽUPANIJA</a:t>
            </a:r>
          </a:p>
        </p:txBody>
      </p:sp>
      <p:sp>
        <p:nvSpPr>
          <p:cNvPr id="6" name="Pravokutnik 5"/>
          <p:cNvSpPr/>
          <p:nvPr/>
        </p:nvSpPr>
        <p:spPr>
          <a:xfrm>
            <a:off x="3275856" y="6381328"/>
            <a:ext cx="2428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Zadar, prosinac 2015.</a:t>
            </a:r>
            <a:endParaRPr lang="hr-HR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80928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/>
        </p:nvGraphicFramePr>
        <p:xfrm>
          <a:off x="1043608" y="980728"/>
          <a:ext cx="7056784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ravokutnik 6"/>
          <p:cNvSpPr/>
          <p:nvPr/>
        </p:nvSpPr>
        <p:spPr>
          <a:xfrm>
            <a:off x="251520" y="260648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ea typeface="Arial Unicode MS" pitchFamily="34" charset="-128"/>
                <a:cs typeface="Arial Unicode MS" pitchFamily="34" charset="-128"/>
              </a:rPr>
              <a:t>Druge izmjene i dopune Proračuna zadarske županije </a:t>
            </a:r>
          </a:p>
          <a:p>
            <a:r>
              <a:rPr lang="hr-HR" b="1" dirty="0" smtClean="0">
                <a:ea typeface="Arial Unicode MS" pitchFamily="34" charset="-128"/>
                <a:cs typeface="Arial Unicode MS" pitchFamily="34" charset="-128"/>
              </a:rPr>
              <a:t>za 2015. godinu</a:t>
            </a:r>
            <a:endParaRPr lang="hr-HR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332656"/>
            <a:ext cx="504056" cy="633001"/>
          </a:xfrm>
          <a:prstGeom prst="rect">
            <a:avLst/>
          </a:prstGeom>
        </p:spPr>
      </p:pic>
      <p:sp>
        <p:nvSpPr>
          <p:cNvPr id="10" name="Pravokutnik 9"/>
          <p:cNvSpPr/>
          <p:nvPr/>
        </p:nvSpPr>
        <p:spPr>
          <a:xfrm>
            <a:off x="251520" y="6309320"/>
            <a:ext cx="3199915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ITC Zapf Chancery" pitchFamily="66" charset="-18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ITC Zapf Chancery" pitchFamily="66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43302559"/>
              </p:ext>
            </p:extLst>
          </p:nvPr>
        </p:nvGraphicFramePr>
        <p:xfrm>
          <a:off x="323528" y="2852936"/>
          <a:ext cx="4104456" cy="324036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80852"/>
                <a:gridCol w="778192"/>
                <a:gridCol w="919681"/>
                <a:gridCol w="425731"/>
              </a:tblGrid>
              <a:tr h="316754">
                <a:tc>
                  <a:txBody>
                    <a:bodyPr/>
                    <a:lstStyle/>
                    <a:p>
                      <a:pPr algn="l" rtl="0" fontAlgn="ctr"/>
                      <a:endParaRPr lang="hr-HR" sz="800" b="1" i="0" u="none" strike="noStrike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25717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baseline="0" dirty="0" smtClean="0">
                          <a:latin typeface="Calibri" pitchFamily="34" charset="0"/>
                        </a:rPr>
                        <a:t>1. izmjene i dopune 2015.</a:t>
                      </a:r>
                      <a:endParaRPr lang="hr-HR" sz="800" b="1" i="0" u="none" strike="noStrike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baseline="0" dirty="0" smtClean="0">
                          <a:latin typeface="Calibri" pitchFamily="34" charset="0"/>
                        </a:rPr>
                        <a:t>2. izmjene i </a:t>
                      </a:r>
                    </a:p>
                    <a:p>
                      <a:pPr algn="ctr" rtl="0" fontAlgn="ctr"/>
                      <a:r>
                        <a:rPr lang="hr-HR" sz="800" b="1" u="none" strike="noStrike" baseline="0" dirty="0" smtClean="0">
                          <a:latin typeface="Calibri" pitchFamily="34" charset="0"/>
                        </a:rPr>
                        <a:t>dopune 2015.</a:t>
                      </a:r>
                      <a:endParaRPr lang="hr-HR" sz="800" b="1" i="0" u="none" strike="noStrike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Indeks</a:t>
                      </a:r>
                      <a:endParaRPr lang="hr-HR" sz="800" b="1" i="0" u="none" strike="noStrike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675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hr-HR" sz="800" b="1" u="none" strike="noStrike" baseline="0" dirty="0" smtClean="0">
                          <a:latin typeface="Calibri" pitchFamily="34" charset="0"/>
                        </a:rPr>
                        <a:t>PRIHODI </a:t>
                      </a:r>
                      <a:r>
                        <a:rPr lang="hr-HR" sz="800" b="1" u="none" strike="noStrike" baseline="0" dirty="0">
                          <a:latin typeface="Calibri" pitchFamily="34" charset="0"/>
                        </a:rPr>
                        <a:t>POSLOVANJA</a:t>
                      </a:r>
                      <a:endParaRPr lang="hr-HR" sz="800" b="1" i="0" u="none" strike="noStrike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baseline="0" dirty="0" smtClean="0">
                          <a:latin typeface="Calibri" pitchFamily="34" charset="0"/>
                        </a:rPr>
                        <a:t>234.113.469,25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baseline="0" dirty="0" smtClean="0">
                          <a:latin typeface="Calibri" pitchFamily="34" charset="0"/>
                        </a:rPr>
                        <a:t>217.786.489,87</a:t>
                      </a:r>
                      <a:endParaRPr lang="hr-HR" sz="800" b="1" i="0" u="none" strike="noStrike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93,03</a:t>
                      </a:r>
                      <a:endParaRPr lang="hr-HR" sz="800" b="1" i="0" u="none" strike="noStrike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028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u="none" strike="noStrike" dirty="0" smtClean="0">
                          <a:latin typeface="Calibri" pitchFamily="34" charset="0"/>
                        </a:rPr>
                        <a:t> PRIHODI </a:t>
                      </a:r>
                      <a:r>
                        <a:rPr lang="pl-PL" sz="800" u="none" strike="noStrike" dirty="0">
                          <a:latin typeface="Calibri" pitchFamily="34" charset="0"/>
                        </a:rPr>
                        <a:t>OD </a:t>
                      </a:r>
                      <a:r>
                        <a:rPr lang="pl-PL" sz="800" u="none" strike="noStrike" dirty="0" smtClean="0">
                          <a:latin typeface="Calibri" pitchFamily="34" charset="0"/>
                        </a:rPr>
                        <a:t>POREZA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</a:rPr>
                        <a:t> 61.897.920,00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</a:rPr>
                        <a:t>61.165.000,00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98,86</a:t>
                      </a:r>
                    </a:p>
                  </a:txBody>
                  <a:tcPr marL="9525" marR="9525" marT="9525" marB="0" anchor="ctr"/>
                </a:tc>
              </a:tr>
              <a:tr h="31675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u="none" strike="noStrike" dirty="0" smtClean="0">
                          <a:latin typeface="Calibri" pitchFamily="34" charset="0"/>
                        </a:rPr>
                        <a:t> PRIHODI </a:t>
                      </a:r>
                      <a:r>
                        <a:rPr lang="pl-PL" sz="800" u="none" strike="noStrike" dirty="0">
                          <a:latin typeface="Calibri" pitchFamily="34" charset="0"/>
                        </a:rPr>
                        <a:t>OD </a:t>
                      </a:r>
                      <a:r>
                        <a:rPr lang="pl-PL" sz="800" u="none" strike="noStrike" dirty="0" smtClean="0">
                          <a:latin typeface="Calibri" pitchFamily="34" charset="0"/>
                        </a:rPr>
                        <a:t>POMOĆI IZ</a:t>
                      </a:r>
                      <a:r>
                        <a:rPr lang="pl-PL" sz="800" u="none" strike="noStrike" baseline="0" dirty="0" smtClean="0">
                          <a:latin typeface="Calibri" pitchFamily="34" charset="0"/>
                        </a:rPr>
                        <a:t> INOZEMSTVA I</a:t>
                      </a:r>
                    </a:p>
                    <a:p>
                      <a:pPr algn="l" rtl="0" fontAlgn="ctr"/>
                      <a:r>
                        <a:rPr lang="pl-PL" sz="8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pl-PL" sz="8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OSTALIH SUBJEKATA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</a:rPr>
                        <a:t>121.592.891,97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</a:rPr>
                        <a:t>104.318.069,12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85,79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028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Calibri" pitchFamily="34" charset="0"/>
                        </a:rPr>
                        <a:t> PRIHODI </a:t>
                      </a:r>
                      <a:r>
                        <a:rPr lang="hr-HR" sz="800" u="none" strike="noStrike" dirty="0">
                          <a:latin typeface="Calibri" pitchFamily="34" charset="0"/>
                        </a:rPr>
                        <a:t>OD IMOVINE 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</a:rPr>
                        <a:t>12.895.455,35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</a:rPr>
                        <a:t>12.718.455,35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98,63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028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Calibri" pitchFamily="34" charset="0"/>
                        </a:rPr>
                        <a:t> PRIHODI </a:t>
                      </a:r>
                      <a:r>
                        <a:rPr lang="hr-HR" sz="800" u="none" strike="noStrike" dirty="0">
                          <a:latin typeface="Calibri" pitchFamily="34" charset="0"/>
                        </a:rPr>
                        <a:t>OD </a:t>
                      </a:r>
                      <a:r>
                        <a:rPr lang="hr-HR" sz="800" u="none" strike="noStrike" dirty="0" smtClean="0">
                          <a:latin typeface="Calibri" pitchFamily="34" charset="0"/>
                        </a:rPr>
                        <a:t>ADMINISTRATIVNIH </a:t>
                      </a:r>
                      <a:r>
                        <a:rPr lang="hr-HR" sz="800" u="none" strike="noStrike" dirty="0">
                          <a:latin typeface="Calibri" pitchFamily="34" charset="0"/>
                        </a:rPr>
                        <a:t>PRISTOJBI 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</a:rPr>
                        <a:t>20.082.237,45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</a:rPr>
                        <a:t>19.396.586,14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96,59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043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u="none" strike="noStrike" dirty="0" smtClean="0">
                          <a:latin typeface="Calibri" pitchFamily="34" charset="0"/>
                        </a:rPr>
                        <a:t> PRIHODI </a:t>
                      </a:r>
                      <a:r>
                        <a:rPr lang="pl-PL" sz="800" u="none" strike="noStrike" dirty="0">
                          <a:latin typeface="Calibri" pitchFamily="34" charset="0"/>
                        </a:rPr>
                        <a:t>OD PRODAJE PROIZVODA I ROBA </a:t>
                      </a:r>
                      <a:r>
                        <a:rPr lang="pl-PL" sz="800" u="none" strike="noStrike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pPr algn="l" rtl="0" fontAlgn="ctr"/>
                      <a:r>
                        <a:rPr lang="pl-PL" sz="800" u="none" strike="noStrike" dirty="0" smtClean="0">
                          <a:latin typeface="Calibri" pitchFamily="34" charset="0"/>
                        </a:rPr>
                        <a:t> TE</a:t>
                      </a:r>
                      <a:r>
                        <a:rPr lang="pl-PL" sz="800" u="none" strike="noStrike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pl-PL" sz="800" u="none" strike="noStrike" dirty="0" smtClean="0">
                          <a:latin typeface="Calibri" pitchFamily="34" charset="0"/>
                        </a:rPr>
                        <a:t>PRUŽENIH </a:t>
                      </a:r>
                      <a:r>
                        <a:rPr lang="pl-PL" sz="800" u="none" strike="noStrike" dirty="0">
                          <a:latin typeface="Calibri" pitchFamily="34" charset="0"/>
                        </a:rPr>
                        <a:t>USLUGA 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</a:rPr>
                        <a:t>17.570.964,48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</a:rPr>
                        <a:t>20.068.379,26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114,21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8159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Calibri" pitchFamily="34" charset="0"/>
                        </a:rPr>
                        <a:t> </a:t>
                      </a:r>
                      <a:r>
                        <a:rPr lang="it-IT" sz="800" u="none" strike="noStrike" dirty="0" smtClean="0">
                          <a:latin typeface="Calibri" pitchFamily="34" charset="0"/>
                        </a:rPr>
                        <a:t>OSTALI PRIHODI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</a:rPr>
                        <a:t>     100.000,00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</a:rPr>
                        <a:t>120.000,00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120,00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807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u="none" strike="noStrike" dirty="0" smtClean="0">
                          <a:latin typeface="Calibri" pitchFamily="34" charset="0"/>
                        </a:rPr>
                        <a:t> PRIHODI OD PRODAJE NEFINANCIJSKE   </a:t>
                      </a:r>
                    </a:p>
                    <a:p>
                      <a:pPr algn="l" rtl="0" fontAlgn="ctr"/>
                      <a:r>
                        <a:rPr lang="pl-PL" sz="8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IMOVINE</a:t>
                      </a:r>
                      <a:endParaRPr lang="pl-PL" sz="8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u="none" strike="noStrike" dirty="0" smtClean="0">
                          <a:latin typeface="Calibri" pitchFamily="34" charset="0"/>
                        </a:rPr>
                        <a:t>1.004.800,00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u="none" strike="noStrike" dirty="0" smtClean="0">
                          <a:latin typeface="Calibri" pitchFamily="34" charset="0"/>
                        </a:rPr>
                        <a:t>1.017.292,50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101,24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hr-HR" sz="800" b="1" u="none" strike="noStrike" dirty="0" smtClean="0">
                          <a:latin typeface="Calibri" pitchFamily="34" charset="0"/>
                        </a:rPr>
                        <a:t>PRIMICI OD FINANCIJSKE IMOVINE I </a:t>
                      </a:r>
                    </a:p>
                    <a:p>
                      <a:pPr algn="l" rtl="0" fontAlgn="ctr"/>
                      <a:r>
                        <a:rPr lang="hr-HR" sz="800" b="1" u="none" strike="noStrike" dirty="0" smtClean="0">
                          <a:latin typeface="Calibri" pitchFamily="34" charset="0"/>
                        </a:rPr>
                        <a:t> ZADUŽIVANJA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u="none" strike="noStrike" dirty="0" smtClean="0">
                          <a:latin typeface="Calibri" pitchFamily="34" charset="0"/>
                        </a:rPr>
                        <a:t>150.000,00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dirty="0" smtClean="0">
                          <a:latin typeface="Calibri" pitchFamily="34" charset="0"/>
                        </a:rPr>
                        <a:t>164.486,88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109,66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</a:tr>
              <a:tr h="22529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Calibri" pitchFamily="34" charset="0"/>
                        </a:rPr>
                        <a:t> VLASTITI IZVORI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u="none" strike="noStrike" dirty="0" smtClean="0">
                          <a:latin typeface="Calibri" pitchFamily="34" charset="0"/>
                        </a:rPr>
                        <a:t>22.331.730,75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u="none" strike="noStrike" dirty="0" smtClean="0">
                          <a:latin typeface="Calibri" pitchFamily="34" charset="0"/>
                        </a:rPr>
                        <a:t>22.331.730,75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77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Calibri" pitchFamily="34" charset="0"/>
                        </a:rPr>
                        <a:t>  </a:t>
                      </a:r>
                      <a:r>
                        <a:rPr lang="hr-HR" sz="1000" b="1" u="none" strike="noStrike" dirty="0" smtClean="0">
                          <a:latin typeface="Calibri" pitchFamily="34" charset="0"/>
                        </a:rPr>
                        <a:t>UKUPNO</a:t>
                      </a:r>
                      <a:endParaRPr lang="hr-HR" sz="10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dirty="0" smtClean="0">
                          <a:latin typeface="Calibri" pitchFamily="34" charset="0"/>
                        </a:rPr>
                        <a:t>257.600.000,00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u="none" strike="noStrike" dirty="0" smtClean="0">
                          <a:latin typeface="Calibri" pitchFamily="34" charset="0"/>
                        </a:rPr>
                        <a:t>241.300.000,00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93,67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251520" y="332656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/>
              <a:t>Prihodi i primici Proračuna Zadarske županije</a:t>
            </a:r>
            <a:endParaRPr lang="hr-HR" dirty="0"/>
          </a:p>
        </p:txBody>
      </p:sp>
      <p:sp>
        <p:nvSpPr>
          <p:cNvPr id="10" name="Naslov 1"/>
          <p:cNvSpPr txBox="1">
            <a:spLocks/>
          </p:cNvSpPr>
          <p:nvPr/>
        </p:nvSpPr>
        <p:spPr>
          <a:xfrm>
            <a:off x="251520" y="1124744"/>
            <a:ext cx="79208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Prihodi i primici </a:t>
            </a:r>
            <a:r>
              <a:rPr lang="hr-HR" sz="5600" b="1" noProof="0" dirty="0" smtClean="0">
                <a:latin typeface="+mj-lt"/>
                <a:ea typeface="+mj-ea"/>
                <a:cs typeface="+mj-cs"/>
              </a:rPr>
              <a:t>P</a:t>
            </a:r>
            <a:r>
              <a:rPr kumimoji="0" lang="hr-HR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roračuna Zadarske županije </a:t>
            </a: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 </a:t>
            </a:r>
            <a:r>
              <a:rPr kumimoji="0" lang="hr-HR" sz="560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prihoda poslovanja, </a:t>
            </a:r>
            <a:r>
              <a:rPr kumimoji="0" lang="hr-HR" sz="560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prihoda </a:t>
            </a:r>
            <a:r>
              <a:rPr kumimoji="0" lang="hr-HR" sz="560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 prodaje nefinancijske </a:t>
            </a:r>
            <a:r>
              <a:rPr kumimoji="0" lang="hr-HR" sz="560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imovine,</a:t>
            </a:r>
            <a:r>
              <a:rPr kumimoji="0" lang="hr-HR" sz="560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primitaka </a:t>
            </a:r>
            <a:r>
              <a:rPr kumimoji="0" lang="hr-HR" sz="560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 financijske imovine i </a:t>
            </a:r>
            <a:r>
              <a:rPr kumimoji="0" lang="hr-HR" sz="560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zaduživanja te vlastitih izvora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332656"/>
            <a:ext cx="504056" cy="633001"/>
          </a:xfrm>
          <a:prstGeom prst="rect">
            <a:avLst/>
          </a:prstGeom>
        </p:spPr>
      </p:pic>
      <p:sp>
        <p:nvSpPr>
          <p:cNvPr id="12" name="Pravokutnik 11"/>
          <p:cNvSpPr/>
          <p:nvPr/>
        </p:nvSpPr>
        <p:spPr>
          <a:xfrm>
            <a:off x="251520" y="6309320"/>
            <a:ext cx="3199915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ITC Zapf Chancery" pitchFamily="66" charset="-18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ITC Zapf Chancery" pitchFamily="66" charset="-18"/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179512" y="2060848"/>
            <a:ext cx="4680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900" b="1" dirty="0" smtClean="0">
                <a:cs typeface="Arial" pitchFamily="34" charset="0"/>
              </a:rPr>
              <a:t>Tablica 1</a:t>
            </a:r>
            <a:r>
              <a:rPr lang="hr-HR" sz="900" dirty="0" smtClean="0">
                <a:cs typeface="Arial" pitchFamily="34" charset="0"/>
              </a:rPr>
              <a:t>. </a:t>
            </a:r>
            <a:r>
              <a:rPr lang="hr-HR" sz="900" b="1" dirty="0" smtClean="0">
                <a:cs typeface="Arial" pitchFamily="34" charset="0"/>
              </a:rPr>
              <a:t>Plan prihoda i primitaka u 2. izmjenama i dopunama</a:t>
            </a:r>
          </a:p>
          <a:p>
            <a:r>
              <a:rPr lang="hr-HR" sz="900" b="1" dirty="0" smtClean="0">
                <a:cs typeface="Arial" pitchFamily="34" charset="0"/>
              </a:rPr>
              <a:t>                     Proračuna Zadarske županije za 2015. godinu                                                  </a:t>
            </a:r>
          </a:p>
        </p:txBody>
      </p:sp>
      <p:graphicFrame>
        <p:nvGraphicFramePr>
          <p:cNvPr id="9" name="Grafikon 8"/>
          <p:cNvGraphicFramePr/>
          <p:nvPr/>
        </p:nvGraphicFramePr>
        <p:xfrm>
          <a:off x="4572000" y="2420888"/>
          <a:ext cx="4464496" cy="38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Pravokutnik 13"/>
          <p:cNvSpPr/>
          <p:nvPr/>
        </p:nvSpPr>
        <p:spPr>
          <a:xfrm>
            <a:off x="4716016" y="2060848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900" b="1" dirty="0" smtClean="0">
                <a:cs typeface="Arial" pitchFamily="34" charset="0"/>
              </a:rPr>
              <a:t>Grafikon </a:t>
            </a:r>
            <a:r>
              <a:rPr lang="hr-HR" sz="900" b="1" dirty="0" smtClean="0">
                <a:cs typeface="Arial" pitchFamily="34" charset="0"/>
              </a:rPr>
              <a:t>1. </a:t>
            </a:r>
            <a:r>
              <a:rPr lang="hr-HR" sz="900" b="1" dirty="0" smtClean="0">
                <a:cs typeface="Arial" pitchFamily="34" charset="0"/>
              </a:rPr>
              <a:t>Prikaz udjela pojedinih grupa prihoda u 2. </a:t>
            </a:r>
            <a:r>
              <a:rPr lang="hr-HR" sz="900" b="1" dirty="0" smtClean="0">
                <a:cs typeface="Arial" pitchFamily="34" charset="0"/>
              </a:rPr>
              <a:t>izmjenama i </a:t>
            </a:r>
          </a:p>
          <a:p>
            <a:r>
              <a:rPr lang="hr-HR" sz="900" b="1" dirty="0" smtClean="0">
                <a:cs typeface="Arial" pitchFamily="34" charset="0"/>
              </a:rPr>
              <a:t>                        dopunama</a:t>
            </a:r>
            <a:r>
              <a:rPr lang="hr-HR" sz="900" b="1" dirty="0" smtClean="0">
                <a:cs typeface="Arial" pitchFamily="34" charset="0"/>
              </a:rPr>
              <a:t>  Proračuna </a:t>
            </a:r>
            <a:r>
              <a:rPr lang="hr-HR" sz="900" b="1" dirty="0" smtClean="0">
                <a:cs typeface="Arial" pitchFamily="34" charset="0"/>
              </a:rPr>
              <a:t>Zadarske županije za 2015. godinu</a:t>
            </a:r>
            <a:endParaRPr lang="hr-HR" sz="9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13" grpId="0"/>
      <p:bldGraphic spid="9" grpId="0">
        <p:bldAsOne/>
      </p:bldGraphic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kon 2"/>
          <p:cNvGraphicFramePr/>
          <p:nvPr/>
        </p:nvGraphicFramePr>
        <p:xfrm>
          <a:off x="395536" y="1412776"/>
          <a:ext cx="8208912" cy="4945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ravokutnik 3"/>
          <p:cNvSpPr/>
          <p:nvPr/>
        </p:nvSpPr>
        <p:spPr>
          <a:xfrm>
            <a:off x="179512" y="332656"/>
            <a:ext cx="727280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b="1" dirty="0" smtClean="0">
                <a:cs typeface="Arial" pitchFamily="34" charset="0"/>
              </a:rPr>
              <a:t>Grafikon 2. – Prikaz odnosa prihoda i primitaka u 1. i 2. izmjenama  </a:t>
            </a:r>
          </a:p>
          <a:p>
            <a:r>
              <a:rPr lang="hr-HR" sz="1600" b="1" dirty="0" smtClean="0">
                <a:cs typeface="Arial" pitchFamily="34" charset="0"/>
              </a:rPr>
              <a:t>                            i dopunama proračuna u 2015. godini   </a:t>
            </a:r>
          </a:p>
          <a:p>
            <a:endParaRPr lang="hr-HR" sz="1400" b="1" dirty="0" smtClean="0">
              <a:cs typeface="Arial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332656"/>
            <a:ext cx="504056" cy="633001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251520" y="6309320"/>
            <a:ext cx="3199915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ITC Zapf Chancery" pitchFamily="66" charset="-18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ITC Zapf Chancery" pitchFamily="66" charset="-18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1"/>
          <p:cNvSpPr txBox="1">
            <a:spLocks/>
          </p:cNvSpPr>
          <p:nvPr/>
        </p:nvSpPr>
        <p:spPr>
          <a:xfrm>
            <a:off x="251520" y="260648"/>
            <a:ext cx="6995120" cy="576064"/>
          </a:xfrm>
          <a:prstGeom prst="rect">
            <a:avLst/>
          </a:prstGeom>
        </p:spPr>
        <p:txBody>
          <a:bodyPr>
            <a:normAutofit fontScale="3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6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</a:t>
            </a:r>
            <a:r>
              <a:rPr kumimoji="0" lang="hr-HR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1374450"/>
              </p:ext>
            </p:extLst>
          </p:nvPr>
        </p:nvGraphicFramePr>
        <p:xfrm>
          <a:off x="323528" y="2852937"/>
          <a:ext cx="3960441" cy="321132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800200"/>
                <a:gridCol w="792088"/>
                <a:gridCol w="936104"/>
                <a:gridCol w="432049"/>
              </a:tblGrid>
              <a:tr h="31698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Calibri" pitchFamily="34" charset="0"/>
                        </a:rPr>
                        <a:t>(u kn) </a:t>
                      </a:r>
                      <a:endParaRPr lang="hr-HR" sz="8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250902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dirty="0" smtClean="0">
                          <a:latin typeface="Calibri" pitchFamily="34" charset="0"/>
                        </a:rPr>
                        <a:t>I</a:t>
                      </a:r>
                      <a:r>
                        <a:rPr lang="hr-HR" sz="800" b="1" u="none" strike="noStrike" baseline="0" dirty="0" smtClean="0">
                          <a:latin typeface="Calibri" pitchFamily="34" charset="0"/>
                        </a:rPr>
                        <a:t> Izmjene i </a:t>
                      </a:r>
                    </a:p>
                    <a:p>
                      <a:pPr algn="ctr" rtl="0" fontAlgn="ctr"/>
                      <a:r>
                        <a:rPr lang="hr-HR" sz="800" b="1" u="none" strike="noStrike" baseline="0" dirty="0" smtClean="0">
                          <a:latin typeface="Calibri" pitchFamily="34" charset="0"/>
                        </a:rPr>
                        <a:t>dopune</a:t>
                      </a:r>
                      <a:r>
                        <a:rPr lang="hr-HR" sz="800" u="none" strike="noStrike" dirty="0" smtClean="0">
                          <a:latin typeface="Calibri" pitchFamily="34" charset="0"/>
                        </a:rPr>
                        <a:t> </a:t>
                      </a:r>
                      <a:r>
                        <a:rPr lang="hr-HR" sz="800" b="1" u="none" strike="noStrike" dirty="0" smtClean="0">
                          <a:latin typeface="Calibri" pitchFamily="34" charset="0"/>
                        </a:rPr>
                        <a:t>2015.</a:t>
                      </a:r>
                      <a:endParaRPr lang="hr-HR" sz="8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latin typeface="Calibri" pitchFamily="34" charset="0"/>
                        </a:rPr>
                        <a:t>II Izmjene i </a:t>
                      </a:r>
                    </a:p>
                    <a:p>
                      <a:pPr algn="ctr" rtl="0" fontAlgn="ctr"/>
                      <a:r>
                        <a:rPr lang="hr-HR" sz="800" b="1" i="0" u="none" strike="noStrike" dirty="0" smtClean="0">
                          <a:latin typeface="Calibri" pitchFamily="34" charset="0"/>
                        </a:rPr>
                        <a:t>dopune 2015.</a:t>
                      </a:r>
                      <a:endParaRPr lang="hr-HR" sz="8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Indeks</a:t>
                      </a:r>
                      <a:endParaRPr lang="hr-HR" sz="8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907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u="none" strike="noStrike" baseline="0" dirty="0" smtClean="0">
                          <a:latin typeface="Calibri" pitchFamily="34" charset="0"/>
                          <a:cs typeface="Arial" pitchFamily="34" charset="0"/>
                        </a:rPr>
                        <a:t>  </a:t>
                      </a:r>
                      <a:r>
                        <a:rPr lang="hr-HR" sz="800" b="1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hr-HR" sz="800" b="1" u="none" strike="noStrike" dirty="0">
                          <a:latin typeface="Calibri" pitchFamily="34" charset="0"/>
                          <a:cs typeface="Arial" pitchFamily="34" charset="0"/>
                        </a:rPr>
                        <a:t>POSLOVANJA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212.068.745,48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198.622.586,75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Arial" pitchFamily="34" charset="0"/>
                        </a:rPr>
                        <a:t>93,61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2048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0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  RASHODI </a:t>
                      </a:r>
                      <a:r>
                        <a:rPr lang="pl-PL" sz="800" b="0" u="none" strike="noStrike" dirty="0">
                          <a:latin typeface="Calibri" pitchFamily="34" charset="0"/>
                          <a:cs typeface="Arial" pitchFamily="34" charset="0"/>
                        </a:rPr>
                        <a:t>ZA ZAPOSLENE 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  35.254.021,62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35.863.036,49  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Arial" pitchFamily="34" charset="0"/>
                        </a:rPr>
                        <a:t>101,73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20481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  MATERIJALNI </a:t>
                      </a:r>
                      <a:r>
                        <a:rPr lang="hr-HR" sz="800" b="0" u="none" strike="noStrike" dirty="0">
                          <a:latin typeface="Calibri" pitchFamily="34" charset="0"/>
                          <a:cs typeface="Arial" pitchFamily="34" charset="0"/>
                        </a:rPr>
                        <a:t>RASHODI 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113.584.417,85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Arial" pitchFamily="34" charset="0"/>
                        </a:rPr>
                        <a:t>113.023.723,88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Arial" pitchFamily="34" charset="0"/>
                        </a:rPr>
                        <a:t>99,51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2048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  FINANCIJSKI </a:t>
                      </a:r>
                      <a:r>
                        <a:rPr lang="hr-HR" sz="800" b="0" u="none" strike="noStrike" dirty="0">
                          <a:latin typeface="Calibri" pitchFamily="34" charset="0"/>
                          <a:cs typeface="Arial" pitchFamily="34" charset="0"/>
                        </a:rPr>
                        <a:t>RASHODI 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      1.008.536,35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    1.022.563,62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Arial" pitchFamily="34" charset="0"/>
                        </a:rPr>
                        <a:t>101,39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20481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  SUBVENCIJE 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  2.751.500,00</a:t>
                      </a:r>
                      <a:endParaRPr lang="hr-HR" sz="800" b="0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   2.364.071,00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Arial" pitchFamily="34" charset="0"/>
                        </a:rPr>
                        <a:t>85,92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20481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  POMOĆI DANE</a:t>
                      </a:r>
                      <a:r>
                        <a:rPr lang="hr-HR" sz="800" b="0" u="none" strike="noStrike" baseline="0" dirty="0" smtClean="0">
                          <a:latin typeface="Calibri" pitchFamily="34" charset="0"/>
                          <a:cs typeface="Arial" pitchFamily="34" charset="0"/>
                        </a:rPr>
                        <a:t> U INOZEMSTVO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14.772.370,67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Arial" pitchFamily="34" charset="0"/>
                        </a:rPr>
                        <a:t>10.289.223,72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Arial" pitchFamily="34" charset="0"/>
                        </a:rPr>
                        <a:t>69,65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93714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  NAKNADE </a:t>
                      </a:r>
                      <a:r>
                        <a:rPr lang="hr-HR" sz="800" b="0" u="none" strike="noStrike" dirty="0">
                          <a:latin typeface="Calibri" pitchFamily="34" charset="0"/>
                          <a:cs typeface="Arial" pitchFamily="34" charset="0"/>
                        </a:rPr>
                        <a:t>GRAĐANIMA I KUĆANSTVIMA </a:t>
                      </a:r>
                      <a:endParaRPr lang="hr-HR" sz="800" b="0" u="none" strike="noStrike" dirty="0" smtClean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algn="l" rtl="0" fontAlgn="t"/>
                      <a:r>
                        <a:rPr lang="hr-HR" sz="800" b="0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  IZ </a:t>
                      </a:r>
                      <a:r>
                        <a:rPr lang="hr-HR" sz="800" b="0" u="none" strike="noStrike" dirty="0">
                          <a:latin typeface="Calibri" pitchFamily="34" charset="0"/>
                          <a:cs typeface="Arial" pitchFamily="34" charset="0"/>
                        </a:rPr>
                        <a:t>PRORAČUNA 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17.451.729,69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Arial" pitchFamily="34" charset="0"/>
                        </a:rPr>
                        <a:t>15.113.382,13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Arial" pitchFamily="34" charset="0"/>
                        </a:rPr>
                        <a:t>86,60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1750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  OSTALI </a:t>
                      </a:r>
                      <a:r>
                        <a:rPr lang="hr-HR" sz="800" b="0" u="none" strike="noStrike" dirty="0">
                          <a:latin typeface="Calibri" pitchFamily="34" charset="0"/>
                          <a:cs typeface="Arial" pitchFamily="34" charset="0"/>
                        </a:rPr>
                        <a:t>RASHODI 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27.246.169,30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Arial" pitchFamily="34" charset="0"/>
                        </a:rPr>
                        <a:t>20.946.585,91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Arial" pitchFamily="34" charset="0"/>
                        </a:rPr>
                        <a:t>76,88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43811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  RASHODI ZA NABAVU NEFINANCIJSKE </a:t>
                      </a:r>
                    </a:p>
                    <a:p>
                      <a:pPr algn="l" rtl="0" fontAlgn="t"/>
                      <a:r>
                        <a:rPr lang="hr-HR" sz="800" b="1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  IMOVINE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42.603.254,52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Arial" pitchFamily="34" charset="0"/>
                        </a:rPr>
                        <a:t>41.249.413,25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Arial" pitchFamily="34" charset="0"/>
                        </a:rPr>
                        <a:t>96,82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4986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  IZDACI ZA FINANCIJSKU IMOVINU I </a:t>
                      </a:r>
                    </a:p>
                    <a:p>
                      <a:pPr algn="l" rtl="0" fontAlgn="t"/>
                      <a:r>
                        <a:rPr lang="pl-PL" sz="800" b="1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  OTPLATU</a:t>
                      </a:r>
                      <a:r>
                        <a:rPr lang="pl-PL" sz="800" b="1" u="none" strike="noStrike" baseline="0" dirty="0" smtClean="0"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800" b="1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ZAJMOVA</a:t>
                      </a:r>
                      <a:endParaRPr lang="pl-PL" sz="8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2.928.000,00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1.428.000,00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Arial" pitchFamily="34" charset="0"/>
                        </a:rPr>
                        <a:t>48,77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</a:tr>
              <a:tr h="31284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  UKUPNO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u="none" strike="noStrike" dirty="0" smtClean="0">
                          <a:latin typeface="Calibri" pitchFamily="34" charset="0"/>
                          <a:cs typeface="Arial" pitchFamily="34" charset="0"/>
                        </a:rPr>
                        <a:t>257.600.000,00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Arial" pitchFamily="34" charset="0"/>
                        </a:rPr>
                        <a:t>241.300.000,00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Arial" pitchFamily="34" charset="0"/>
                        </a:rPr>
                        <a:t>93,67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332656"/>
            <a:ext cx="504056" cy="633001"/>
          </a:xfrm>
          <a:prstGeom prst="rect">
            <a:avLst/>
          </a:prstGeom>
        </p:spPr>
      </p:pic>
      <p:sp>
        <p:nvSpPr>
          <p:cNvPr id="9" name="Pravokutnik 8"/>
          <p:cNvSpPr/>
          <p:nvPr/>
        </p:nvSpPr>
        <p:spPr>
          <a:xfrm>
            <a:off x="251520" y="6309320"/>
            <a:ext cx="3199915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ITC Zapf Chancery" pitchFamily="66" charset="-18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ITC Zapf Chancery" pitchFamily="66" charset="-18"/>
            </a:endParaRPr>
          </a:p>
        </p:txBody>
      </p:sp>
      <p:sp>
        <p:nvSpPr>
          <p:cNvPr id="11" name="Naslov 1"/>
          <p:cNvSpPr txBox="1">
            <a:spLocks/>
          </p:cNvSpPr>
          <p:nvPr/>
        </p:nvSpPr>
        <p:spPr>
          <a:xfrm>
            <a:off x="251520" y="1268760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 </a:t>
            </a:r>
            <a:r>
              <a:rPr kumimoji="0" lang="hr-HR" sz="56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rashoda poslovanja, rashoda za nabavu nefinancijske imovine i izdataka za financijsku imovinu i otplatu zajmova.</a:t>
            </a:r>
            <a:r>
              <a:rPr kumimoji="0" lang="hr-HR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5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251520" y="2060848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900" b="1" dirty="0" smtClean="0">
                <a:cs typeface="Arial" pitchFamily="34" charset="0"/>
              </a:rPr>
              <a:t>Tablica 2. Plan rashoda i izdataka u 2. izmjenama i dopunama </a:t>
            </a:r>
          </a:p>
          <a:p>
            <a:r>
              <a:rPr lang="hr-HR" sz="900" b="1" dirty="0" smtClean="0">
                <a:cs typeface="Arial" pitchFamily="34" charset="0"/>
              </a:rPr>
              <a:t>                     Proračuna Zadarske županije za 2015. godinu</a:t>
            </a:r>
            <a:endParaRPr lang="hr-HR" sz="900" dirty="0"/>
          </a:p>
        </p:txBody>
      </p:sp>
      <p:sp>
        <p:nvSpPr>
          <p:cNvPr id="15" name="Pravokutnik 14"/>
          <p:cNvSpPr/>
          <p:nvPr/>
        </p:nvSpPr>
        <p:spPr>
          <a:xfrm>
            <a:off x="4644008" y="2060848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900" b="1" dirty="0" smtClean="0">
                <a:cs typeface="Arial" pitchFamily="34" charset="0"/>
              </a:rPr>
              <a:t>Grafikon 3. Prikaz udjela pojedinih grupa rashoda u 2. </a:t>
            </a:r>
            <a:r>
              <a:rPr lang="hr-HR" sz="900" b="1" dirty="0" smtClean="0">
                <a:cs typeface="Arial" pitchFamily="34" charset="0"/>
              </a:rPr>
              <a:t>izmjenama i</a:t>
            </a:r>
          </a:p>
          <a:p>
            <a:r>
              <a:rPr lang="hr-HR" sz="900" b="1" dirty="0" smtClean="0">
                <a:cs typeface="Arial" pitchFamily="34" charset="0"/>
              </a:rPr>
              <a:t> </a:t>
            </a:r>
            <a:r>
              <a:rPr lang="hr-HR" sz="900" b="1" dirty="0" smtClean="0">
                <a:cs typeface="Arial" pitchFamily="34" charset="0"/>
              </a:rPr>
              <a:t>                        dopunama</a:t>
            </a:r>
            <a:r>
              <a:rPr lang="hr-HR" sz="900" b="1" dirty="0" smtClean="0">
                <a:cs typeface="Arial" pitchFamily="34" charset="0"/>
              </a:rPr>
              <a:t>  Proračuna </a:t>
            </a:r>
            <a:r>
              <a:rPr lang="hr-HR" sz="900" b="1" dirty="0" smtClean="0">
                <a:cs typeface="Arial" pitchFamily="34" charset="0"/>
              </a:rPr>
              <a:t>Zadarske županije za 2015. godinu</a:t>
            </a:r>
            <a:endParaRPr lang="hr-HR" sz="900" dirty="0"/>
          </a:p>
        </p:txBody>
      </p:sp>
      <p:graphicFrame>
        <p:nvGraphicFramePr>
          <p:cNvPr id="17" name="Grafikon 16"/>
          <p:cNvGraphicFramePr/>
          <p:nvPr/>
        </p:nvGraphicFramePr>
        <p:xfrm>
          <a:off x="4499992" y="2708920"/>
          <a:ext cx="4464496" cy="3559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1"/>
      <p:bldP spid="15" grpId="0"/>
      <p:bldGraphic spid="1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kon 2"/>
          <p:cNvGraphicFramePr/>
          <p:nvPr/>
        </p:nvGraphicFramePr>
        <p:xfrm>
          <a:off x="539552" y="1412776"/>
          <a:ext cx="7992888" cy="4928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avokutnik 3"/>
          <p:cNvSpPr/>
          <p:nvPr/>
        </p:nvSpPr>
        <p:spPr>
          <a:xfrm>
            <a:off x="179512" y="332656"/>
            <a:ext cx="734481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b="1" dirty="0" smtClean="0">
                <a:cs typeface="Arial" pitchFamily="34" charset="0"/>
              </a:rPr>
              <a:t>Grafikon 4. – Prikaz odnosa rashoda i izdataka u 1. i 2. izmjenama </a:t>
            </a:r>
          </a:p>
          <a:p>
            <a:r>
              <a:rPr lang="hr-HR" sz="1600" b="1" dirty="0" smtClean="0">
                <a:cs typeface="Arial" pitchFamily="34" charset="0"/>
              </a:rPr>
              <a:t>                            i dopunama proračuna u 2015. godini   </a:t>
            </a:r>
          </a:p>
          <a:p>
            <a:endParaRPr lang="hr-HR" sz="1400" b="1" dirty="0" smtClean="0">
              <a:cs typeface="Arial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332656"/>
            <a:ext cx="504056" cy="633001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251520" y="6309320"/>
            <a:ext cx="3199915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ITC Zapf Chancery" pitchFamily="66" charset="-18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ITC Zapf Chancery" pitchFamily="66" charset="-18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kon 4"/>
          <p:cNvGraphicFramePr/>
          <p:nvPr/>
        </p:nvGraphicFramePr>
        <p:xfrm>
          <a:off x="611560" y="1196752"/>
          <a:ext cx="7776864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avokutnik 5"/>
          <p:cNvSpPr/>
          <p:nvPr/>
        </p:nvSpPr>
        <p:spPr>
          <a:xfrm>
            <a:off x="251520" y="260648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b="1" dirty="0" smtClean="0"/>
              <a:t>Grafikon 5. Rashodi 2. izmjena i dopuna Proračuna Zadarske županije </a:t>
            </a:r>
          </a:p>
          <a:p>
            <a:r>
              <a:rPr lang="hr-HR" sz="1600" b="1" dirty="0" smtClean="0"/>
              <a:t>                        po </a:t>
            </a:r>
            <a:r>
              <a:rPr lang="hr-HR" sz="1600" b="1" u="sng" dirty="0" smtClean="0">
                <a:solidFill>
                  <a:schemeClr val="bg2">
                    <a:lumMod val="50000"/>
                  </a:schemeClr>
                </a:solidFill>
              </a:rPr>
              <a:t>organizacijskoj klasifikaciji </a:t>
            </a:r>
            <a:r>
              <a:rPr lang="hr-HR" sz="1600" b="1" dirty="0" smtClean="0">
                <a:solidFill>
                  <a:schemeClr val="bg2">
                    <a:lumMod val="10000"/>
                  </a:schemeClr>
                </a:solidFill>
              </a:rPr>
              <a:t>u milijunima kuna</a:t>
            </a:r>
            <a:endParaRPr lang="hr-HR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332656"/>
            <a:ext cx="504056" cy="633001"/>
          </a:xfrm>
          <a:prstGeom prst="rect">
            <a:avLst/>
          </a:prstGeom>
        </p:spPr>
      </p:pic>
      <p:sp>
        <p:nvSpPr>
          <p:cNvPr id="8" name="Pravokutnik 7"/>
          <p:cNvSpPr/>
          <p:nvPr/>
        </p:nvSpPr>
        <p:spPr>
          <a:xfrm>
            <a:off x="251520" y="6309320"/>
            <a:ext cx="3199915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ITC Zapf Chancery" pitchFamily="66" charset="-18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ITC Zapf Chancery" pitchFamily="66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kon 4"/>
          <p:cNvGraphicFramePr/>
          <p:nvPr/>
        </p:nvGraphicFramePr>
        <p:xfrm>
          <a:off x="539552" y="1268760"/>
          <a:ext cx="79208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6416" y="332656"/>
            <a:ext cx="504056" cy="633001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251520" y="6309320"/>
            <a:ext cx="3199915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ITC Zapf Chancery" pitchFamily="66" charset="-18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ITC Zapf Chancery" pitchFamily="66" charset="-18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251520" y="260648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b="1" dirty="0" smtClean="0"/>
              <a:t>Grafikon 6. Rashodi 2. izmjena i dopuna Proračuna Zadarske županije   </a:t>
            </a:r>
          </a:p>
          <a:p>
            <a:r>
              <a:rPr lang="hr-HR" sz="1600" b="1" dirty="0" smtClean="0"/>
              <a:t>                        po </a:t>
            </a:r>
            <a:r>
              <a:rPr lang="hr-HR" sz="1600" b="1" u="sng" dirty="0" smtClean="0">
                <a:solidFill>
                  <a:schemeClr val="bg2">
                    <a:lumMod val="50000"/>
                  </a:schemeClr>
                </a:solidFill>
              </a:rPr>
              <a:t>funkcijskoj klasifikaciji </a:t>
            </a:r>
            <a:r>
              <a:rPr lang="hr-HR" sz="1600" b="1" dirty="0" smtClean="0">
                <a:solidFill>
                  <a:schemeClr val="accent5">
                    <a:lumMod val="50000"/>
                  </a:schemeClr>
                </a:solidFill>
              </a:rPr>
              <a:t>u milijunima kuna</a:t>
            </a:r>
            <a:endParaRPr lang="hr-HR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11560" y="2348880"/>
            <a:ext cx="7960961" cy="12961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6416" y="332656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611560" y="4005064"/>
            <a:ext cx="7272808" cy="646331"/>
          </a:xfrm>
          <a:prstGeom prst="rect">
            <a:avLst/>
          </a:prstGeom>
          <a:solidFill>
            <a:schemeClr val="bg1"/>
          </a:solidFill>
          <a:ln w="9525"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http://</a:t>
            </a:r>
            <a:r>
              <a:rPr lang="hr-HR" dirty="0" smtClean="0">
                <a:solidFill>
                  <a:schemeClr val="tx1"/>
                </a:solidFill>
              </a:rPr>
              <a:t>zadarska-zupanija.hr/component/k2/item/540-proracun-vodic-za-gradane 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251520" y="6309320"/>
            <a:ext cx="3199915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ITC Zapf Chancery" pitchFamily="66" charset="-18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ITC Zapf Chancery" pitchFamily="66" charset="-18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Prilagođeno 10">
      <a:dk1>
        <a:srgbClr val="4B2102"/>
      </a:dk1>
      <a:lt1>
        <a:sysClr val="window" lastClr="FFFFFF"/>
      </a:lt1>
      <a:dk2>
        <a:srgbClr val="4F271C"/>
      </a:dk2>
      <a:lt2>
        <a:srgbClr val="D7DCEB"/>
      </a:lt2>
      <a:accent1>
        <a:srgbClr val="4B2102"/>
      </a:accent1>
      <a:accent2>
        <a:srgbClr val="FEB80A"/>
      </a:accent2>
      <a:accent3>
        <a:srgbClr val="AFBAD7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3780</TotalTime>
  <Words>630</Words>
  <Application>Microsoft Office PowerPoint</Application>
  <PresentationFormat>Prikaz na zaslonu (4:3)</PresentationFormat>
  <Paragraphs>202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Građanski</vt:lpstr>
      <vt:lpstr>Druge izmjene i dopune Proračuna Zadarske županije za 2015. godinu -proračun za građane-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Company>ZADARSKA ŽUPANIJA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Druge izmjene i dopune Proračuna zadarske županije za 2015. godinu -proračun za građane- </dc:title>
  <dc:creator>Katarina</dc:creator>
  <cp:lastModifiedBy>Katarina</cp:lastModifiedBy>
  <cp:revision>393</cp:revision>
  <dcterms:created xsi:type="dcterms:W3CDTF">2015-10-28T08:12:58Z</dcterms:created>
  <dcterms:modified xsi:type="dcterms:W3CDTF">2015-12-01T14:00:40Z</dcterms:modified>
</cp:coreProperties>
</file>